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tags/tag39.xml" ContentType="application/vnd.openxmlformats-officedocument.presentationml.tags+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tags/tag41.xml" ContentType="application/vnd.openxmlformats-officedocument.presentationml.tags+xml"/>
  <Override PartName="/ppt/notesSlides/notesSlide46.xml" ContentType="application/vnd.openxmlformats-officedocument.presentationml.notesSlide+xml"/>
  <Override PartName="/ppt/tags/tag42.xml" ContentType="application/vnd.openxmlformats-officedocument.presentationml.tags+xml"/>
  <Override PartName="/ppt/notesSlides/notesSlide47.xml" ContentType="application/vnd.openxmlformats-officedocument.presentationml.notesSlide+xml"/>
  <Override PartName="/ppt/tags/tag43.xml" ContentType="application/vnd.openxmlformats-officedocument.presentationml.tags+xml"/>
  <Override PartName="/ppt/notesSlides/notesSlide48.xml" ContentType="application/vnd.openxmlformats-officedocument.presentationml.notesSlide+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tags/tag48.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49.xml" ContentType="application/vnd.openxmlformats-officedocument.presentationml.tags+xml"/>
  <Override PartName="/ppt/notesSlides/notesSlide55.xml" ContentType="application/vnd.openxmlformats-officedocument.presentationml.notesSlide+xml"/>
  <Override PartName="/ppt/tags/tag50.xml" ContentType="application/vnd.openxmlformats-officedocument.presentationml.tags+xml"/>
  <Override PartName="/ppt/notesSlides/notesSlide56.xml" ContentType="application/vnd.openxmlformats-officedocument.presentationml.notesSlide+xml"/>
  <Override PartName="/ppt/tags/tag51.xml" ContentType="application/vnd.openxmlformats-officedocument.presentationml.tags+xml"/>
  <Override PartName="/ppt/notesSlides/notesSlide57.xml" ContentType="application/vnd.openxmlformats-officedocument.presentationml.notesSlide+xml"/>
  <Override PartName="/ppt/tags/tag52.xml" ContentType="application/vnd.openxmlformats-officedocument.presentationml.tags+xml"/>
  <Override PartName="/ppt/notesSlides/notesSlide58.xml" ContentType="application/vnd.openxmlformats-officedocument.presentationml.notesSlide+xml"/>
  <Override PartName="/ppt/tags/tag53.xml" ContentType="application/vnd.openxmlformats-officedocument.presentationml.tags+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tags/tag55.xml" ContentType="application/vnd.openxmlformats-officedocument.presentationml.tags+xml"/>
  <Override PartName="/ppt/notesSlides/notesSlide61.xml" ContentType="application/vnd.openxmlformats-officedocument.presentationml.notesSlide+xml"/>
  <Override PartName="/ppt/tags/tag56.xml" ContentType="application/vnd.openxmlformats-officedocument.presentationml.tags+xml"/>
  <Override PartName="/ppt/notesSlides/notesSlide62.xml" ContentType="application/vnd.openxmlformats-officedocument.presentationml.notesSlide+xml"/>
  <Override PartName="/ppt/tags/tag57.xml" ContentType="application/vnd.openxmlformats-officedocument.presentationml.tags+xml"/>
  <Override PartName="/ppt/notesSlides/notesSlide63.xml" ContentType="application/vnd.openxmlformats-officedocument.presentationml.notesSlide+xml"/>
  <Override PartName="/ppt/tags/tag58.xml" ContentType="application/vnd.openxmlformats-officedocument.presentationml.tags+xml"/>
  <Override PartName="/ppt/notesSlides/notesSlide64.xml" ContentType="application/vnd.openxmlformats-officedocument.presentationml.notesSlide+xml"/>
  <Override PartName="/ppt/tags/tag59.xml" ContentType="application/vnd.openxmlformats-officedocument.presentationml.tags+xml"/>
  <Override PartName="/ppt/notesSlides/notesSlide65.xml" ContentType="application/vnd.openxmlformats-officedocument.presentationml.notesSlide+xml"/>
  <Override PartName="/ppt/tags/tag60.xml" ContentType="application/vnd.openxmlformats-officedocument.presentationml.tags+xml"/>
  <Override PartName="/ppt/notesSlides/notesSlide66.xml" ContentType="application/vnd.openxmlformats-officedocument.presentationml.notesSlide+xml"/>
  <Override PartName="/ppt/tags/tag61.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62.xml" ContentType="application/vnd.openxmlformats-officedocument.presentationml.tags+xml"/>
  <Override PartName="/ppt/notesSlides/notesSlide69.xml" ContentType="application/vnd.openxmlformats-officedocument.presentationml.notesSlide+xml"/>
  <Override PartName="/ppt/tags/tag63.xml" ContentType="application/vnd.openxmlformats-officedocument.presentationml.tags+xml"/>
  <Override PartName="/ppt/notesSlides/notesSlide70.xml" ContentType="application/vnd.openxmlformats-officedocument.presentationml.notesSlide+xml"/>
  <Override PartName="/ppt/tags/tag64.xml" ContentType="application/vnd.openxmlformats-officedocument.presentationml.tags+xml"/>
  <Override PartName="/ppt/notesSlides/notesSlide71.xml" ContentType="application/vnd.openxmlformats-officedocument.presentationml.notesSlide+xml"/>
  <Override PartName="/ppt/tags/tag65.xml" ContentType="application/vnd.openxmlformats-officedocument.presentationml.tags+xml"/>
  <Override PartName="/ppt/notesSlides/notesSlide72.xml" ContentType="application/vnd.openxmlformats-officedocument.presentationml.notesSlide+xml"/>
  <Override PartName="/ppt/tags/tag66.xml" ContentType="application/vnd.openxmlformats-officedocument.presentationml.tags+xml"/>
  <Override PartName="/ppt/notesSlides/notesSlide73.xml" ContentType="application/vnd.openxmlformats-officedocument.presentationml.notesSlide+xml"/>
  <Override PartName="/ppt/tags/tag67.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68.xml" ContentType="application/vnd.openxmlformats-officedocument.presentationml.tags+xml"/>
  <Override PartName="/ppt/notesSlides/notesSlide76.xml" ContentType="application/vnd.openxmlformats-officedocument.presentationml.notesSlide+xml"/>
  <Override PartName="/ppt/tags/tag69.xml" ContentType="application/vnd.openxmlformats-officedocument.presentationml.tags+xml"/>
  <Override PartName="/ppt/notesSlides/notesSlide77.xml" ContentType="application/vnd.openxmlformats-officedocument.presentationml.notesSlide+xml"/>
  <Override PartName="/ppt/tags/tag70.xml" ContentType="application/vnd.openxmlformats-officedocument.presentationml.tags+xml"/>
  <Override PartName="/ppt/notesSlides/notesSlide7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79.xml" ContentType="application/vnd.openxmlformats-officedocument.presentationml.notesSlide+xml"/>
  <Override PartName="/ppt/tags/tag73.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74.xml" ContentType="application/vnd.openxmlformats-officedocument.presentationml.tags+xml"/>
  <Override PartName="/ppt/notesSlides/notesSlide83.xml" ContentType="application/vnd.openxmlformats-officedocument.presentationml.notesSlide+xml"/>
  <Override PartName="/ppt/tags/tag75.xml" ContentType="application/vnd.openxmlformats-officedocument.presentationml.tags+xml"/>
  <Override PartName="/ppt/notesSlides/notesSlide84.xml" ContentType="application/vnd.openxmlformats-officedocument.presentationml.notesSlide+xml"/>
  <Override PartName="/ppt/tags/tag76.xml" ContentType="application/vnd.openxmlformats-officedocument.presentationml.tags+xml"/>
  <Override PartName="/ppt/notesSlides/notesSlide85.xml" ContentType="application/vnd.openxmlformats-officedocument.presentationml.notesSlide+xml"/>
  <Override PartName="/ppt/tags/tag77.xml" ContentType="application/vnd.openxmlformats-officedocument.presentationml.tags+xml"/>
  <Override PartName="/ppt/notesSlides/notesSlide86.xml" ContentType="application/vnd.openxmlformats-officedocument.presentationml.notesSlide+xml"/>
  <Override PartName="/ppt/tags/tag78.xml" ContentType="application/vnd.openxmlformats-officedocument.presentationml.tags+xml"/>
  <Override PartName="/ppt/notesSlides/notesSlide87.xml" ContentType="application/vnd.openxmlformats-officedocument.presentationml.notesSlide+xml"/>
  <Override PartName="/ppt/tags/tag79.xml" ContentType="application/vnd.openxmlformats-officedocument.presentationml.tags+xml"/>
  <Override PartName="/ppt/notesSlides/notesSlide88.xml" ContentType="application/vnd.openxmlformats-officedocument.presentationml.notesSlide+xml"/>
  <Override PartName="/ppt/tags/tag80.xml" ContentType="application/vnd.openxmlformats-officedocument.presentationml.tags+xml"/>
  <Override PartName="/ppt/notesSlides/notesSlide89.xml" ContentType="application/vnd.openxmlformats-officedocument.presentationml.notesSlide+xml"/>
  <Override PartName="/ppt/tags/tag81.xml" ContentType="application/vnd.openxmlformats-officedocument.presentationml.tags+xml"/>
  <Override PartName="/ppt/notesSlides/notesSlide90.xml" ContentType="application/vnd.openxmlformats-officedocument.presentationml.notesSlide+xml"/>
  <Override PartName="/ppt/tags/tag82.xml" ContentType="application/vnd.openxmlformats-officedocument.presentationml.tags+xml"/>
  <Override PartName="/ppt/notesSlides/notesSlide91.xml" ContentType="application/vnd.openxmlformats-officedocument.presentationml.notesSlide+xml"/>
  <Override PartName="/ppt/tags/tag83.xml" ContentType="application/vnd.openxmlformats-officedocument.presentationml.tags+xml"/>
  <Override PartName="/ppt/notesSlides/notesSlide92.xml" ContentType="application/vnd.openxmlformats-officedocument.presentationml.notesSlide+xml"/>
  <Override PartName="/ppt/tags/tag84.xml" ContentType="application/vnd.openxmlformats-officedocument.presentationml.tags+xml"/>
  <Override PartName="/ppt/notesSlides/notesSlide93.xml" ContentType="application/vnd.openxmlformats-officedocument.presentationml.notesSlide+xml"/>
  <Override PartName="/ppt/tags/tag85.xml" ContentType="application/vnd.openxmlformats-officedocument.presentationml.tags+xml"/>
  <Override PartName="/ppt/notesSlides/notesSlide94.xml" ContentType="application/vnd.openxmlformats-officedocument.presentationml.notesSlide+xml"/>
  <Override PartName="/ppt/tags/tag86.xml" ContentType="application/vnd.openxmlformats-officedocument.presentationml.tags+xml"/>
  <Override PartName="/ppt/notesSlides/notesSlide95.xml" ContentType="application/vnd.openxmlformats-officedocument.presentationml.notesSlide+xml"/>
  <Override PartName="/ppt/tags/tag87.xml" ContentType="application/vnd.openxmlformats-officedocument.presentationml.tags+xml"/>
  <Override PartName="/ppt/notesSlides/notesSlide96.xml" ContentType="application/vnd.openxmlformats-officedocument.presentationml.notesSlide+xml"/>
  <Override PartName="/ppt/tags/tag88.xml" ContentType="application/vnd.openxmlformats-officedocument.presentationml.tags+xml"/>
  <Override PartName="/ppt/notesSlides/notesSlide97.xml" ContentType="application/vnd.openxmlformats-officedocument.presentationml.notesSlide+xml"/>
  <Override PartName="/ppt/tags/tag89.xml" ContentType="application/vnd.openxmlformats-officedocument.presentationml.tags+xml"/>
  <Override PartName="/ppt/notesSlides/notesSlide98.xml" ContentType="application/vnd.openxmlformats-officedocument.presentationml.notesSlide+xml"/>
  <Override PartName="/ppt/tags/tag90.xml" ContentType="application/vnd.openxmlformats-officedocument.presentationml.tags+xml"/>
  <Override PartName="/ppt/notesSlides/notesSlide99.xml" ContentType="application/vnd.openxmlformats-officedocument.presentationml.notesSlide+xml"/>
  <Override PartName="/ppt/tags/tag91.xml" ContentType="application/vnd.openxmlformats-officedocument.presentationml.tags+xml"/>
  <Override PartName="/ppt/notesSlides/notesSlide100.xml" ContentType="application/vnd.openxmlformats-officedocument.presentationml.notesSlide+xml"/>
  <Override PartName="/ppt/tags/tag92.xml" ContentType="application/vnd.openxmlformats-officedocument.presentationml.tags+xml"/>
  <Override PartName="/ppt/notesSlides/notesSlide101.xml" ContentType="application/vnd.openxmlformats-officedocument.presentationml.notesSlide+xml"/>
  <Override PartName="/ppt/tags/tag93.xml" ContentType="application/vnd.openxmlformats-officedocument.presentationml.tags+xml"/>
  <Override PartName="/ppt/notesSlides/notesSlide102.xml" ContentType="application/vnd.openxmlformats-officedocument.presentationml.notesSlide+xml"/>
  <Override PartName="/ppt/tags/tag94.xml" ContentType="application/vnd.openxmlformats-officedocument.presentationml.tags+xml"/>
  <Override PartName="/ppt/notesSlides/notesSlide103.xml" ContentType="application/vnd.openxmlformats-officedocument.presentationml.notesSlide+xml"/>
  <Override PartName="/ppt/tags/tag95.xml" ContentType="application/vnd.openxmlformats-officedocument.presentationml.tags+xml"/>
  <Override PartName="/ppt/notesSlides/notesSlide104.xml" ContentType="application/vnd.openxmlformats-officedocument.presentationml.notesSlide+xml"/>
  <Override PartName="/ppt/tags/tag96.xml" ContentType="application/vnd.openxmlformats-officedocument.presentationml.tags+xml"/>
  <Override PartName="/ppt/notesSlides/notesSlide105.xml" ContentType="application/vnd.openxmlformats-officedocument.presentationml.notesSlide+xml"/>
  <Override PartName="/ppt/tags/tag97.xml" ContentType="application/vnd.openxmlformats-officedocument.presentationml.tags+xml"/>
  <Override PartName="/ppt/notesSlides/notesSlide106.xml" ContentType="application/vnd.openxmlformats-officedocument.presentationml.notesSlide+xml"/>
  <Override PartName="/ppt/tags/tag98.xml" ContentType="application/vnd.openxmlformats-officedocument.presentationml.tags+xml"/>
  <Override PartName="/ppt/notesSlides/notesSlide107.xml" ContentType="application/vnd.openxmlformats-officedocument.presentationml.notesSlide+xml"/>
  <Override PartName="/ppt/tags/tag99.xml" ContentType="application/vnd.openxmlformats-officedocument.presentationml.tags+xml"/>
  <Override PartName="/ppt/notesSlides/notesSlide108.xml" ContentType="application/vnd.openxmlformats-officedocument.presentationml.notesSlide+xml"/>
  <Override PartName="/ppt/tags/tag100.xml" ContentType="application/vnd.openxmlformats-officedocument.presentationml.tags+xml"/>
  <Override PartName="/ppt/notesSlides/notesSlide109.xml" ContentType="application/vnd.openxmlformats-officedocument.presentationml.notesSlide+xml"/>
  <Override PartName="/ppt/tags/tag101.xml" ContentType="application/vnd.openxmlformats-officedocument.presentationml.tags+xml"/>
  <Override PartName="/ppt/notesSlides/notesSlide110.xml" ContentType="application/vnd.openxmlformats-officedocument.presentationml.notesSlide+xml"/>
  <Override PartName="/ppt/tags/tag102.xml" ContentType="application/vnd.openxmlformats-officedocument.presentationml.tags+xml"/>
  <Override PartName="/ppt/notesSlides/notesSlide11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26" r:id="rId1"/>
    <p:sldMasterId id="2147484038" r:id="rId2"/>
    <p:sldMasterId id="2147484050" r:id="rId3"/>
    <p:sldMasterId id="2147484062" r:id="rId4"/>
    <p:sldMasterId id="2147484074" r:id="rId5"/>
    <p:sldMasterId id="2147484086" r:id="rId6"/>
    <p:sldMasterId id="2147484110" r:id="rId7"/>
  </p:sldMasterIdLst>
  <p:notesMasterIdLst>
    <p:notesMasterId r:id="rId131"/>
  </p:notesMasterIdLst>
  <p:handoutMasterIdLst>
    <p:handoutMasterId r:id="rId132"/>
  </p:handoutMasterIdLst>
  <p:sldIdLst>
    <p:sldId id="1061" r:id="rId8"/>
    <p:sldId id="1062" r:id="rId9"/>
    <p:sldId id="1063" r:id="rId10"/>
    <p:sldId id="1067" r:id="rId11"/>
    <p:sldId id="1069" r:id="rId12"/>
    <p:sldId id="1070" r:id="rId13"/>
    <p:sldId id="1071" r:id="rId14"/>
    <p:sldId id="1072" r:id="rId15"/>
    <p:sldId id="1073" r:id="rId16"/>
    <p:sldId id="1075" r:id="rId17"/>
    <p:sldId id="1076" r:id="rId18"/>
    <p:sldId id="1077" r:id="rId19"/>
    <p:sldId id="1078" r:id="rId20"/>
    <p:sldId id="1082" r:id="rId21"/>
    <p:sldId id="1079" r:id="rId22"/>
    <p:sldId id="1081" r:id="rId23"/>
    <p:sldId id="1086" r:id="rId24"/>
    <p:sldId id="1087" r:id="rId25"/>
    <p:sldId id="1083" r:id="rId26"/>
    <p:sldId id="934" r:id="rId27"/>
    <p:sldId id="935" r:id="rId28"/>
    <p:sldId id="981" r:id="rId29"/>
    <p:sldId id="1084" r:id="rId30"/>
    <p:sldId id="986" r:id="rId31"/>
    <p:sldId id="983" r:id="rId32"/>
    <p:sldId id="940" r:id="rId33"/>
    <p:sldId id="941" r:id="rId34"/>
    <p:sldId id="987" r:id="rId35"/>
    <p:sldId id="943" r:id="rId36"/>
    <p:sldId id="944" r:id="rId37"/>
    <p:sldId id="953" r:id="rId38"/>
    <p:sldId id="954" r:id="rId39"/>
    <p:sldId id="955" r:id="rId40"/>
    <p:sldId id="984" r:id="rId41"/>
    <p:sldId id="958" r:id="rId42"/>
    <p:sldId id="1033" r:id="rId43"/>
    <p:sldId id="993" r:id="rId44"/>
    <p:sldId id="1029" r:id="rId45"/>
    <p:sldId id="1030" r:id="rId46"/>
    <p:sldId id="1000" r:id="rId47"/>
    <p:sldId id="985" r:id="rId48"/>
    <p:sldId id="964" r:id="rId49"/>
    <p:sldId id="965" r:id="rId50"/>
    <p:sldId id="966" r:id="rId51"/>
    <p:sldId id="969" r:id="rId52"/>
    <p:sldId id="970" r:id="rId53"/>
    <p:sldId id="1090" r:id="rId54"/>
    <p:sldId id="971" r:id="rId55"/>
    <p:sldId id="1280" r:id="rId56"/>
    <p:sldId id="1281" r:id="rId57"/>
    <p:sldId id="815" r:id="rId58"/>
    <p:sldId id="818" r:id="rId59"/>
    <p:sldId id="819" r:id="rId60"/>
    <p:sldId id="821" r:id="rId61"/>
    <p:sldId id="1098" r:id="rId62"/>
    <p:sldId id="1103" r:id="rId63"/>
    <p:sldId id="822" r:id="rId64"/>
    <p:sldId id="1293" r:id="rId65"/>
    <p:sldId id="1096" r:id="rId66"/>
    <p:sldId id="1102" r:id="rId67"/>
    <p:sldId id="1035" r:id="rId68"/>
    <p:sldId id="1101" r:id="rId69"/>
    <p:sldId id="1105" r:id="rId70"/>
    <p:sldId id="979" r:id="rId71"/>
    <p:sldId id="828" r:id="rId72"/>
    <p:sldId id="829" r:id="rId73"/>
    <p:sldId id="1041" r:id="rId74"/>
    <p:sldId id="1287" r:id="rId75"/>
    <p:sldId id="840" r:id="rId76"/>
    <p:sldId id="842" r:id="rId77"/>
    <p:sldId id="847" r:id="rId78"/>
    <p:sldId id="836" r:id="rId79"/>
    <p:sldId id="837" r:id="rId80"/>
    <p:sldId id="848" r:id="rId81"/>
    <p:sldId id="1110" r:id="rId82"/>
    <p:sldId id="1111" r:id="rId83"/>
    <p:sldId id="851" r:id="rId84"/>
    <p:sldId id="852" r:id="rId85"/>
    <p:sldId id="853" r:id="rId86"/>
    <p:sldId id="1094" r:id="rId87"/>
    <p:sldId id="1113" r:id="rId88"/>
    <p:sldId id="1015" r:id="rId89"/>
    <p:sldId id="861" r:id="rId90"/>
    <p:sldId id="1045" r:id="rId91"/>
    <p:sldId id="862" r:id="rId92"/>
    <p:sldId id="864" r:id="rId93"/>
    <p:sldId id="1056" r:id="rId94"/>
    <p:sldId id="1057" r:id="rId95"/>
    <p:sldId id="1058" r:id="rId96"/>
    <p:sldId id="1059" r:id="rId97"/>
    <p:sldId id="1256" r:id="rId98"/>
    <p:sldId id="1114" r:id="rId99"/>
    <p:sldId id="1253" r:id="rId100"/>
    <p:sldId id="1207" r:id="rId101"/>
    <p:sldId id="1264" r:id="rId102"/>
    <p:sldId id="1255" r:id="rId103"/>
    <p:sldId id="1265" r:id="rId104"/>
    <p:sldId id="1288" r:id="rId105"/>
    <p:sldId id="1289" r:id="rId106"/>
    <p:sldId id="1270" r:id="rId107"/>
    <p:sldId id="1283" r:id="rId108"/>
    <p:sldId id="876" r:id="rId109"/>
    <p:sldId id="1284" r:id="rId110"/>
    <p:sldId id="1286" r:id="rId111"/>
    <p:sldId id="886" r:id="rId112"/>
    <p:sldId id="887" r:id="rId113"/>
    <p:sldId id="1051" r:id="rId114"/>
    <p:sldId id="1272" r:id="rId115"/>
    <p:sldId id="1273" r:id="rId116"/>
    <p:sldId id="890" r:id="rId117"/>
    <p:sldId id="1290" r:id="rId118"/>
    <p:sldId id="995" r:id="rId119"/>
    <p:sldId id="1275" r:id="rId120"/>
    <p:sldId id="894" r:id="rId121"/>
    <p:sldId id="1277" r:id="rId122"/>
    <p:sldId id="996" r:id="rId123"/>
    <p:sldId id="1285" r:id="rId124"/>
    <p:sldId id="903" r:id="rId125"/>
    <p:sldId id="1291" r:id="rId126"/>
    <p:sldId id="1274" r:id="rId127"/>
    <p:sldId id="915" r:id="rId128"/>
    <p:sldId id="916" r:id="rId129"/>
    <p:sldId id="917" r:id="rId130"/>
  </p:sldIdLst>
  <p:sldSz cx="9144000" cy="6858000" type="screen4x3"/>
  <p:notesSz cx="6735763" cy="9866313"/>
  <p:custShowLst>
    <p:custShow name="目的別スライド ショー 1"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8D4F1"/>
    <a:srgbClr val="FF0066"/>
    <a:srgbClr val="FFFF00"/>
    <a:srgbClr val="FF3300"/>
    <a:srgbClr val="FF00FF"/>
    <a:srgbClr val="00FFFF"/>
    <a:srgbClr val="CCFFFF"/>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319C6-1AE1-4C97-81FA-A9843E33F0C3}" v="92" dt="2023-12-11T02:04:26.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25" autoAdjust="0"/>
    <p:restoredTop sz="84753" autoAdjust="0"/>
  </p:normalViewPr>
  <p:slideViewPr>
    <p:cSldViewPr>
      <p:cViewPr varScale="1">
        <p:scale>
          <a:sx n="98" d="100"/>
          <a:sy n="98" d="100"/>
        </p:scale>
        <p:origin x="1566" y="72"/>
      </p:cViewPr>
      <p:guideLst/>
    </p:cSldViewPr>
  </p:slideViewPr>
  <p:notesTextViewPr>
    <p:cViewPr>
      <p:scale>
        <a:sx n="3" d="2"/>
        <a:sy n="3" d="2"/>
      </p:scale>
      <p:origin x="0" y="0"/>
    </p:cViewPr>
  </p:notesTextViewPr>
  <p:notesViewPr>
    <p:cSldViewPr showGuides="1">
      <p:cViewPr varScale="1">
        <p:scale>
          <a:sx n="46" d="100"/>
          <a:sy n="46" d="100"/>
        </p:scale>
        <p:origin x="1960" y="6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theme" Target="theme/theme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handoutMaster" Target="handoutMasters/handout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2919415" y="9076850"/>
            <a:ext cx="633238" cy="536826"/>
          </a:xfrm>
          <a:prstGeom prst="rect">
            <a:avLst/>
          </a:prstGeom>
        </p:spPr>
        <p:txBody>
          <a:bodyPr vert="horz" lIns="91427" tIns="45713" rIns="91427" bIns="45713" rtlCol="0" anchor="b"/>
          <a:lstStyle>
            <a:lvl1pPr algn="r">
              <a:defRPr sz="1200"/>
            </a:lvl1pPr>
          </a:lstStyle>
          <a:p>
            <a:fld id="{7C54E409-6E99-4767-81BA-B1EA9C9BB80F}" type="slidenum">
              <a:rPr kumimoji="1" lang="ja-JP" altLang="en-US" sz="2000" smtClean="0"/>
              <a:t>‹#›</a:t>
            </a:fld>
            <a:endParaRPr kumimoji="1" lang="ja-JP" altLang="en-US" sz="2000" dirty="0"/>
          </a:p>
        </p:txBody>
      </p:sp>
      <p:sp>
        <p:nvSpPr>
          <p:cNvPr id="3" name="ヘッダー プレースホルダー 2"/>
          <p:cNvSpPr>
            <a:spLocks noGrp="1"/>
          </p:cNvSpPr>
          <p:nvPr>
            <p:ph type="hdr" sz="quarter"/>
          </p:nvPr>
        </p:nvSpPr>
        <p:spPr>
          <a:xfrm>
            <a:off x="255949" y="180628"/>
            <a:ext cx="5960169" cy="495300"/>
          </a:xfrm>
          <a:prstGeom prst="rect">
            <a:avLst/>
          </a:prstGeom>
        </p:spPr>
        <p:txBody>
          <a:bodyPr vert="horz" lIns="91440" tIns="45720" rIns="91440" bIns="45720" rtlCol="0"/>
          <a:lstStyle>
            <a:lvl1pPr algn="l">
              <a:defRPr sz="1200"/>
            </a:lvl1pPr>
          </a:lstStyle>
          <a:p>
            <a:endParaRPr kumimoji="1" lang="ja-JP" altLang="en-US" sz="1400" dirty="0"/>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f ftr="0" dt="0"/>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316"/>
          </a:xfrm>
          <a:prstGeom prst="rect">
            <a:avLst/>
          </a:prstGeom>
        </p:spPr>
        <p:txBody>
          <a:bodyPr vert="horz" lIns="94845" tIns="47423" rIns="94845" bIns="47423" rtlCol="0"/>
          <a:lstStyle>
            <a:lvl1pPr algn="l">
              <a:defRPr sz="1300"/>
            </a:lvl1pPr>
          </a:lstStyle>
          <a:p>
            <a:r>
              <a:rPr kumimoji="1" lang="en-US" altLang="zh-TW"/>
              <a:t>2018/02/10</a:t>
            </a:r>
            <a:r>
              <a:rPr kumimoji="1" lang="zh-TW" altLang="en-US"/>
              <a:t>（第４回：西河雅人）</a:t>
            </a:r>
            <a:endParaRPr kumimoji="1" lang="ja-JP" altLang="en-US" dirty="0"/>
          </a:p>
        </p:txBody>
      </p:sp>
      <p:sp>
        <p:nvSpPr>
          <p:cNvPr id="3" name="日付プレースホルダー 2"/>
          <p:cNvSpPr>
            <a:spLocks noGrp="1"/>
          </p:cNvSpPr>
          <p:nvPr>
            <p:ph type="dt" idx="1"/>
          </p:nvPr>
        </p:nvSpPr>
        <p:spPr>
          <a:xfrm>
            <a:off x="3815376" y="0"/>
            <a:ext cx="2918831" cy="493316"/>
          </a:xfrm>
          <a:prstGeom prst="rect">
            <a:avLst/>
          </a:prstGeom>
        </p:spPr>
        <p:txBody>
          <a:bodyPr vert="horz" lIns="94845" tIns="47423" rIns="94845" bIns="47423" rtlCol="0"/>
          <a:lstStyle>
            <a:lvl1pPr algn="r">
              <a:defRPr sz="1300"/>
            </a:lvl1pPr>
          </a:lstStyle>
          <a:p>
            <a:fld id="{143B0E8A-E68E-4E58-986E-CA14FD1CADF0}" type="datetimeFigureOut">
              <a:rPr kumimoji="1" lang="ja-JP" altLang="en-US" smtClean="0"/>
              <a:pPr/>
              <a:t>2023/12/11</a:t>
            </a:fld>
            <a:endParaRPr kumimoji="1" lang="ja-JP" altLang="en-US" dirty="0"/>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45" tIns="47423" rIns="94845" bIns="47423" rtlCol="0" anchor="ctr"/>
          <a:lstStyle/>
          <a:p>
            <a:endParaRPr lang="ja-JP" altLang="en-US" dirty="0"/>
          </a:p>
        </p:txBody>
      </p:sp>
      <p:sp>
        <p:nvSpPr>
          <p:cNvPr id="5" name="ノート プレースホルダー 4"/>
          <p:cNvSpPr>
            <a:spLocks noGrp="1"/>
          </p:cNvSpPr>
          <p:nvPr>
            <p:ph type="body" sz="quarter" idx="3"/>
          </p:nvPr>
        </p:nvSpPr>
        <p:spPr>
          <a:xfrm>
            <a:off x="673577" y="4686502"/>
            <a:ext cx="5388610" cy="4439841"/>
          </a:xfrm>
          <a:prstGeom prst="rect">
            <a:avLst/>
          </a:prstGeom>
        </p:spPr>
        <p:txBody>
          <a:bodyPr vert="horz" lIns="94845" tIns="47423" rIns="94845" bIns="474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5"/>
            <a:ext cx="2918831" cy="493316"/>
          </a:xfrm>
          <a:prstGeom prst="rect">
            <a:avLst/>
          </a:prstGeom>
        </p:spPr>
        <p:txBody>
          <a:bodyPr vert="horz" lIns="94845" tIns="47423" rIns="94845" bIns="47423"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6" y="9371285"/>
            <a:ext cx="2918831" cy="493316"/>
          </a:xfrm>
          <a:prstGeom prst="rect">
            <a:avLst/>
          </a:prstGeom>
        </p:spPr>
        <p:txBody>
          <a:bodyPr vert="horz" lIns="94845" tIns="47423" rIns="94845" bIns="47423" rtlCol="0" anchor="b"/>
          <a:lstStyle>
            <a:lvl1pPr algn="r">
              <a:defRPr sz="1300"/>
            </a:lvl1pPr>
          </a:lstStyle>
          <a:p>
            <a:fld id="{65FFDD6E-BD08-4936-9BD9-3819A70769CF}" type="slidenum">
              <a:rPr kumimoji="1" lang="ja-JP" altLang="en-US" smtClean="0"/>
              <a:pPr/>
              <a:t>‹#›</a:t>
            </a:fld>
            <a:endParaRPr kumimoji="1"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6099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19</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15570634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110</a:t>
            </a:fld>
            <a:endParaRPr kumimoji="1" lang="ja-JP" altLang="en-US" dirty="0"/>
          </a:p>
        </p:txBody>
      </p:sp>
    </p:spTree>
    <p:extLst>
      <p:ext uri="{BB962C8B-B14F-4D97-AF65-F5344CB8AC3E}">
        <p14:creationId xmlns:p14="http://schemas.microsoft.com/office/powerpoint/2010/main" val="7308733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111</a:t>
            </a:fld>
            <a:endParaRPr kumimoji="1" lang="ja-JP" altLang="en-US" dirty="0"/>
          </a:p>
        </p:txBody>
      </p:sp>
    </p:spTree>
    <p:extLst>
      <p:ext uri="{BB962C8B-B14F-4D97-AF65-F5344CB8AC3E}">
        <p14:creationId xmlns:p14="http://schemas.microsoft.com/office/powerpoint/2010/main" val="31175058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112</a:t>
            </a:fld>
            <a:endParaRPr kumimoji="1" lang="ja-JP" altLang="en-US" dirty="0"/>
          </a:p>
        </p:txBody>
      </p:sp>
    </p:spTree>
    <p:extLst>
      <p:ext uri="{BB962C8B-B14F-4D97-AF65-F5344CB8AC3E}">
        <p14:creationId xmlns:p14="http://schemas.microsoft.com/office/powerpoint/2010/main" val="20760672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113</a:t>
            </a:fld>
            <a:endParaRPr kumimoji="1" lang="ja-JP" altLang="en-US" dirty="0"/>
          </a:p>
        </p:txBody>
      </p:sp>
    </p:spTree>
    <p:extLst>
      <p:ext uri="{BB962C8B-B14F-4D97-AF65-F5344CB8AC3E}">
        <p14:creationId xmlns:p14="http://schemas.microsoft.com/office/powerpoint/2010/main" val="21775187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114</a:t>
            </a:fld>
            <a:endParaRPr kumimoji="1" lang="ja-JP" altLang="en-US" dirty="0"/>
          </a:p>
        </p:txBody>
      </p:sp>
    </p:spTree>
    <p:extLst>
      <p:ext uri="{BB962C8B-B14F-4D97-AF65-F5344CB8AC3E}">
        <p14:creationId xmlns:p14="http://schemas.microsoft.com/office/powerpoint/2010/main" val="3965121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115</a:t>
            </a:fld>
            <a:endParaRPr kumimoji="1" lang="ja-JP" altLang="en-US" dirty="0"/>
          </a:p>
        </p:txBody>
      </p:sp>
    </p:spTree>
    <p:extLst>
      <p:ext uri="{BB962C8B-B14F-4D97-AF65-F5344CB8AC3E}">
        <p14:creationId xmlns:p14="http://schemas.microsoft.com/office/powerpoint/2010/main" val="27869372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116</a:t>
            </a:fld>
            <a:endParaRPr kumimoji="1" lang="ja-JP" altLang="en-US" dirty="0"/>
          </a:p>
        </p:txBody>
      </p:sp>
    </p:spTree>
    <p:extLst>
      <p:ext uri="{BB962C8B-B14F-4D97-AF65-F5344CB8AC3E}">
        <p14:creationId xmlns:p14="http://schemas.microsoft.com/office/powerpoint/2010/main" val="36687617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117</a:t>
            </a:fld>
            <a:endParaRPr kumimoji="1" lang="ja-JP" altLang="en-US" dirty="0"/>
          </a:p>
        </p:txBody>
      </p:sp>
    </p:spTree>
    <p:extLst>
      <p:ext uri="{BB962C8B-B14F-4D97-AF65-F5344CB8AC3E}">
        <p14:creationId xmlns:p14="http://schemas.microsoft.com/office/powerpoint/2010/main" val="1008119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游ゴシック" panose="020B0400000000000000" pitchFamily="50" charset="-128"/>
                <a:ea typeface="游ゴシック" panose="020B0400000000000000" pitchFamily="50" charset="-128"/>
              </a:rPr>
              <a:t>・勢観房源智</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1183</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1238</a:t>
            </a:r>
            <a:r>
              <a:rPr kumimoji="1" lang="ja-JP" altLang="en-US" sz="1200" dirty="0">
                <a:latin typeface="游ゴシック" panose="020B0400000000000000" pitchFamily="50" charset="-128"/>
                <a:ea typeface="游ゴシック" panose="020B0400000000000000" pitchFamily="50" charset="-128"/>
              </a:rPr>
              <a:t>）は十三歳で法然聖人の弟子となり、法然聖人が亡くなるまで身近でお世話していた常随の弟子。</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118</a:t>
            </a:fld>
            <a:endParaRPr kumimoji="1" lang="ja-JP" altLang="en-US" dirty="0"/>
          </a:p>
        </p:txBody>
      </p:sp>
    </p:spTree>
    <p:extLst>
      <p:ext uri="{BB962C8B-B14F-4D97-AF65-F5344CB8AC3E}">
        <p14:creationId xmlns:p14="http://schemas.microsoft.com/office/powerpoint/2010/main" val="40356560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119</a:t>
            </a:fld>
            <a:endParaRPr kumimoji="1" lang="ja-JP" altLang="en-US" dirty="0"/>
          </a:p>
        </p:txBody>
      </p:sp>
    </p:spTree>
    <p:extLst>
      <p:ext uri="{BB962C8B-B14F-4D97-AF65-F5344CB8AC3E}">
        <p14:creationId xmlns:p14="http://schemas.microsoft.com/office/powerpoint/2010/main" val="300002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20</a:t>
            </a:fld>
            <a:endParaRPr kumimoji="1" lang="ja-JP" altLang="en-US" dirty="0"/>
          </a:p>
        </p:txBody>
      </p:sp>
    </p:spTree>
    <p:extLst>
      <p:ext uri="{BB962C8B-B14F-4D97-AF65-F5344CB8AC3E}">
        <p14:creationId xmlns:p14="http://schemas.microsoft.com/office/powerpoint/2010/main" val="34187063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120</a:t>
            </a:fld>
            <a:endParaRPr kumimoji="1" lang="ja-JP" altLang="en-US" dirty="0"/>
          </a:p>
        </p:txBody>
      </p:sp>
    </p:spTree>
    <p:extLst>
      <p:ext uri="{BB962C8B-B14F-4D97-AF65-F5344CB8AC3E}">
        <p14:creationId xmlns:p14="http://schemas.microsoft.com/office/powerpoint/2010/main" val="41783249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121</a:t>
            </a:fld>
            <a:endParaRPr kumimoji="1" lang="ja-JP" altLang="en-US" dirty="0"/>
          </a:p>
        </p:txBody>
      </p:sp>
    </p:spTree>
    <p:extLst>
      <p:ext uri="{BB962C8B-B14F-4D97-AF65-F5344CB8AC3E}">
        <p14:creationId xmlns:p14="http://schemas.microsoft.com/office/powerpoint/2010/main" val="403224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21</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08889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174183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・「悪人正機」という言葉の最も早い用例は、江戸時代に著された寿國の</a:t>
            </a:r>
            <a:r>
              <a:rPr kumimoji="1" lang="en-US" altLang="ja-JP" dirty="0"/>
              <a:t>『</a:t>
            </a:r>
            <a:r>
              <a:rPr kumimoji="1" lang="ja-JP" altLang="en-US" dirty="0"/>
              <a:t>歎異抄可笑記</a:t>
            </a:r>
            <a:r>
              <a:rPr kumimoji="1" lang="en-US" altLang="ja-JP" dirty="0"/>
              <a:t>』</a:t>
            </a:r>
            <a:r>
              <a:rPr kumimoji="1" lang="ja-JP" altLang="en-US" dirty="0"/>
              <a:t>に見いだすことができる。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32397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24</a:t>
            </a:fld>
            <a:endParaRPr kumimoji="1" lang="ja-JP" altLang="en-US" dirty="0"/>
          </a:p>
        </p:txBody>
      </p:sp>
    </p:spTree>
    <p:extLst>
      <p:ext uri="{BB962C8B-B14F-4D97-AF65-F5344CB8AC3E}">
        <p14:creationId xmlns:p14="http://schemas.microsoft.com/office/powerpoint/2010/main" val="389981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25</a:t>
            </a:fld>
            <a:endParaRPr kumimoji="1" lang="ja-JP" altLang="en-US" dirty="0"/>
          </a:p>
        </p:txBody>
      </p:sp>
    </p:spTree>
    <p:extLst>
      <p:ext uri="{BB962C8B-B14F-4D97-AF65-F5344CB8AC3E}">
        <p14:creationId xmlns:p14="http://schemas.microsoft.com/office/powerpoint/2010/main" val="327183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26</a:t>
            </a:fld>
            <a:endParaRPr kumimoji="1" lang="ja-JP" altLang="en-US" dirty="0"/>
          </a:p>
        </p:txBody>
      </p:sp>
    </p:spTree>
    <p:extLst>
      <p:ext uri="{BB962C8B-B14F-4D97-AF65-F5344CB8AC3E}">
        <p14:creationId xmlns:p14="http://schemas.microsoft.com/office/powerpoint/2010/main" val="4117047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27</a:t>
            </a:fld>
            <a:endParaRPr kumimoji="1" lang="ja-JP" altLang="en-US" dirty="0"/>
          </a:p>
        </p:txBody>
      </p:sp>
    </p:spTree>
    <p:extLst>
      <p:ext uri="{BB962C8B-B14F-4D97-AF65-F5344CB8AC3E}">
        <p14:creationId xmlns:p14="http://schemas.microsoft.com/office/powerpoint/2010/main" val="60881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28</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369225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endParaRPr lang="en-US" altLang="ja-JP" dirty="0">
              <a:latin typeface="+mn-ea"/>
              <a:ea typeface="+mn-ea"/>
            </a:endParaRPr>
          </a:p>
        </p:txBody>
      </p:sp>
      <p:sp>
        <p:nvSpPr>
          <p:cNvPr id="5" name="スライド番号プレースホルダー 4">
            <a:extLst>
              <a:ext uri="{FF2B5EF4-FFF2-40B4-BE49-F238E27FC236}">
                <a16:creationId xmlns:a16="http://schemas.microsoft.com/office/drawing/2014/main" xmlns="" id="{D533C7EA-0BB2-4FEB-BCD0-63DFF6E1C2B8}"/>
              </a:ext>
            </a:extLst>
          </p:cNvPr>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01635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29</a:t>
            </a:fld>
            <a:endParaRPr kumimoji="1" lang="ja-JP" altLang="en-US" dirty="0"/>
          </a:p>
        </p:txBody>
      </p:sp>
    </p:spTree>
    <p:extLst>
      <p:ext uri="{BB962C8B-B14F-4D97-AF65-F5344CB8AC3E}">
        <p14:creationId xmlns:p14="http://schemas.microsoft.com/office/powerpoint/2010/main" val="389975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74">
              <a:defRPr/>
            </a:pP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30</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1489925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31</a:t>
            </a:fld>
            <a:endParaRPr kumimoji="1" lang="ja-JP" altLang="en-US" dirty="0"/>
          </a:p>
        </p:txBody>
      </p:sp>
    </p:spTree>
    <p:extLst>
      <p:ext uri="{BB962C8B-B14F-4D97-AF65-F5344CB8AC3E}">
        <p14:creationId xmlns:p14="http://schemas.microsoft.com/office/powerpoint/2010/main" val="1880563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32</a:t>
            </a:fld>
            <a:endParaRPr kumimoji="1" lang="ja-JP" altLang="en-US" dirty="0"/>
          </a:p>
        </p:txBody>
      </p:sp>
    </p:spTree>
    <p:extLst>
      <p:ext uri="{BB962C8B-B14F-4D97-AF65-F5344CB8AC3E}">
        <p14:creationId xmlns:p14="http://schemas.microsoft.com/office/powerpoint/2010/main" val="40222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33</a:t>
            </a:fld>
            <a:endParaRPr kumimoji="1" lang="ja-JP" altLang="en-US" dirty="0"/>
          </a:p>
        </p:txBody>
      </p:sp>
    </p:spTree>
    <p:extLst>
      <p:ext uri="{BB962C8B-B14F-4D97-AF65-F5344CB8AC3E}">
        <p14:creationId xmlns:p14="http://schemas.microsoft.com/office/powerpoint/2010/main" val="341579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34</a:t>
            </a:fld>
            <a:endParaRPr kumimoji="1" lang="ja-JP" altLang="en-US" dirty="0"/>
          </a:p>
        </p:txBody>
      </p:sp>
    </p:spTree>
    <p:extLst>
      <p:ext uri="{BB962C8B-B14F-4D97-AF65-F5344CB8AC3E}">
        <p14:creationId xmlns:p14="http://schemas.microsoft.com/office/powerpoint/2010/main" val="240201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35</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975416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562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37</a:t>
            </a:fld>
            <a:endParaRPr kumimoji="1" lang="ja-JP" altLang="en-US" dirty="0"/>
          </a:p>
        </p:txBody>
      </p:sp>
    </p:spTree>
    <p:extLst>
      <p:ext uri="{BB962C8B-B14F-4D97-AF65-F5344CB8AC3E}">
        <p14:creationId xmlns:p14="http://schemas.microsoft.com/office/powerpoint/2010/main" val="2898136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・「七仏通誡の偈」は</a:t>
            </a:r>
            <a:r>
              <a:rPr kumimoji="1" lang="en-US" altLang="ja-JP" dirty="0"/>
              <a:t>『</a:t>
            </a:r>
            <a:r>
              <a:rPr kumimoji="1" lang="ja-JP" altLang="en-US" dirty="0"/>
              <a:t>出曜経</a:t>
            </a:r>
            <a:r>
              <a:rPr kumimoji="1" lang="en-US" altLang="ja-JP" dirty="0"/>
              <a:t>』</a:t>
            </a:r>
            <a:r>
              <a:rPr kumimoji="1" lang="ja-JP" altLang="en-US" dirty="0"/>
              <a:t>や</a:t>
            </a:r>
            <a:r>
              <a:rPr kumimoji="1" lang="en-US" altLang="ja-JP" dirty="0"/>
              <a:t>『</a:t>
            </a:r>
            <a:r>
              <a:rPr kumimoji="1" lang="ja-JP" altLang="en-US" dirty="0"/>
              <a:t>摩訶止観</a:t>
            </a:r>
            <a:r>
              <a:rPr kumimoji="1" lang="en-US" altLang="ja-JP" dirty="0"/>
              <a:t>』</a:t>
            </a:r>
            <a:r>
              <a:rPr kumimoji="1" lang="ja-JP" altLang="en-US" dirty="0"/>
              <a:t>等に説かれる。「七仏」とは「過去七仏」とも呼ばれ、釈尊以前の６人の仏に釈尊を加えた仏のこと。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3647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endParaRPr lang="en-US" altLang="ja-JP" dirty="0">
              <a:latin typeface="+mn-ea"/>
              <a:ea typeface="+mn-ea"/>
            </a:endParaRPr>
          </a:p>
        </p:txBody>
      </p:sp>
      <p:sp>
        <p:nvSpPr>
          <p:cNvPr id="5" name="スライド番号プレースホルダー 4">
            <a:extLst>
              <a:ext uri="{FF2B5EF4-FFF2-40B4-BE49-F238E27FC236}">
                <a16:creationId xmlns:a16="http://schemas.microsoft.com/office/drawing/2014/main" xmlns="" id="{A88389F3-78FF-4BF1-9FC8-DC5A6EC83D0C}"/>
              </a:ext>
            </a:extLst>
          </p:cNvPr>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3326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803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・浄土真宗の教えでは、</a:t>
            </a:r>
            <a:r>
              <a:rPr kumimoji="1" lang="en-US" altLang="ja-JP" dirty="0"/>
              <a:t>『</a:t>
            </a:r>
            <a:r>
              <a:rPr kumimoji="1" lang="ja-JP" altLang="en-US" dirty="0"/>
              <a:t>観経</a:t>
            </a:r>
            <a:r>
              <a:rPr kumimoji="1" lang="en-US" altLang="ja-JP" dirty="0"/>
              <a:t>』</a:t>
            </a:r>
            <a:r>
              <a:rPr kumimoji="1" lang="ja-JP" altLang="en-US" dirty="0"/>
              <a:t>の九品往生は、自力にとられるものを誘引するための釈尊の方便とみる。</a:t>
            </a:r>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40</a:t>
            </a:fld>
            <a:endParaRPr kumimoji="1" lang="ja-JP" altLang="en-US" dirty="0"/>
          </a:p>
        </p:txBody>
      </p:sp>
    </p:spTree>
    <p:extLst>
      <p:ext uri="{BB962C8B-B14F-4D97-AF65-F5344CB8AC3E}">
        <p14:creationId xmlns:p14="http://schemas.microsoft.com/office/powerpoint/2010/main" val="4090420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41</a:t>
            </a:fld>
            <a:endParaRPr kumimoji="1" lang="ja-JP" altLang="en-US" dirty="0"/>
          </a:p>
        </p:txBody>
      </p:sp>
    </p:spTree>
    <p:extLst>
      <p:ext uri="{BB962C8B-B14F-4D97-AF65-F5344CB8AC3E}">
        <p14:creationId xmlns:p14="http://schemas.microsoft.com/office/powerpoint/2010/main" val="748303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42</a:t>
            </a:fld>
            <a:endParaRPr kumimoji="1" lang="ja-JP" altLang="en-US" dirty="0"/>
          </a:p>
        </p:txBody>
      </p:sp>
    </p:spTree>
    <p:extLst>
      <p:ext uri="{BB962C8B-B14F-4D97-AF65-F5344CB8AC3E}">
        <p14:creationId xmlns:p14="http://schemas.microsoft.com/office/powerpoint/2010/main" val="3501616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43</a:t>
            </a:fld>
            <a:endParaRPr kumimoji="1" lang="ja-JP" altLang="en-US" dirty="0"/>
          </a:p>
        </p:txBody>
      </p:sp>
    </p:spTree>
    <p:extLst>
      <p:ext uri="{BB962C8B-B14F-4D97-AF65-F5344CB8AC3E}">
        <p14:creationId xmlns:p14="http://schemas.microsoft.com/office/powerpoint/2010/main" val="788126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43352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45</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38640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46</a:t>
            </a:fld>
            <a:endParaRPr kumimoji="1" lang="ja-JP" altLang="en-US" dirty="0"/>
          </a:p>
        </p:txBody>
      </p:sp>
    </p:spTree>
    <p:extLst>
      <p:ext uri="{BB962C8B-B14F-4D97-AF65-F5344CB8AC3E}">
        <p14:creationId xmlns:p14="http://schemas.microsoft.com/office/powerpoint/2010/main" val="2295625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14432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48</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331255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endParaRPr lang="en-US" altLang="ja-JP" dirty="0">
              <a:latin typeface="+mn-ea"/>
              <a:ea typeface="+mn-ea"/>
            </a:endParaRPr>
          </a:p>
        </p:txBody>
      </p:sp>
      <p:sp>
        <p:nvSpPr>
          <p:cNvPr id="5" name="スライド番号プレースホルダー 4">
            <a:extLst>
              <a:ext uri="{FF2B5EF4-FFF2-40B4-BE49-F238E27FC236}">
                <a16:creationId xmlns:a16="http://schemas.microsoft.com/office/drawing/2014/main" xmlns="" id="{A88389F3-78FF-4BF1-9FC8-DC5A6EC83D0C}"/>
              </a:ext>
            </a:extLst>
          </p:cNvPr>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28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49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8055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50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4122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51</a:t>
            </a:fld>
            <a:endParaRPr kumimoji="1" lang="ja-JP" altLang="en-US" dirty="0"/>
          </a:p>
        </p:txBody>
      </p:sp>
    </p:spTree>
    <p:extLst>
      <p:ext uri="{BB962C8B-B14F-4D97-AF65-F5344CB8AC3E}">
        <p14:creationId xmlns:p14="http://schemas.microsoft.com/office/powerpoint/2010/main" val="3385528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52</a:t>
            </a:fld>
            <a:endParaRPr kumimoji="1" lang="ja-JP" altLang="en-US" dirty="0"/>
          </a:p>
        </p:txBody>
      </p:sp>
    </p:spTree>
    <p:extLst>
      <p:ext uri="{BB962C8B-B14F-4D97-AF65-F5344CB8AC3E}">
        <p14:creationId xmlns:p14="http://schemas.microsoft.com/office/powerpoint/2010/main" val="1516742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53</a:t>
            </a:fld>
            <a:endParaRPr kumimoji="1" lang="ja-JP" altLang="en-US" dirty="0"/>
          </a:p>
        </p:txBody>
      </p:sp>
    </p:spTree>
    <p:extLst>
      <p:ext uri="{BB962C8B-B14F-4D97-AF65-F5344CB8AC3E}">
        <p14:creationId xmlns:p14="http://schemas.microsoft.com/office/powerpoint/2010/main" val="1414091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fld id="{65FFDD6E-BD08-4936-9BD9-3819A70769CF}" type="slidenum">
              <a:rPr lang="ja-JP" altLang="en-US" smtClean="0"/>
              <a:pPr/>
              <a:t>54</a:t>
            </a:fld>
            <a:endParaRPr lang="ja-JP" altLang="en-US" dirty="0"/>
          </a:p>
        </p:txBody>
      </p:sp>
    </p:spTree>
    <p:extLst>
      <p:ext uri="{BB962C8B-B14F-4D97-AF65-F5344CB8AC3E}">
        <p14:creationId xmlns:p14="http://schemas.microsoft.com/office/powerpoint/2010/main" val="372877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34910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56</a:t>
            </a:fld>
            <a:endParaRPr kumimoji="1" lang="ja-JP" altLang="en-US" dirty="0"/>
          </a:p>
        </p:txBody>
      </p:sp>
    </p:spTree>
    <p:extLst>
      <p:ext uri="{BB962C8B-B14F-4D97-AF65-F5344CB8AC3E}">
        <p14:creationId xmlns:p14="http://schemas.microsoft.com/office/powerpoint/2010/main" val="1187170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57</a:t>
            </a:fld>
            <a:endParaRPr kumimoji="1" lang="ja-JP" altLang="en-US" dirty="0"/>
          </a:p>
        </p:txBody>
      </p:sp>
    </p:spTree>
    <p:extLst>
      <p:ext uri="{BB962C8B-B14F-4D97-AF65-F5344CB8AC3E}">
        <p14:creationId xmlns:p14="http://schemas.microsoft.com/office/powerpoint/2010/main" val="3356501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7000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2370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53105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60</a:t>
            </a:fld>
            <a:endParaRPr kumimoji="1" lang="ja-JP" altLang="en-US" dirty="0"/>
          </a:p>
        </p:txBody>
      </p:sp>
    </p:spTree>
    <p:extLst>
      <p:ext uri="{BB962C8B-B14F-4D97-AF65-F5344CB8AC3E}">
        <p14:creationId xmlns:p14="http://schemas.microsoft.com/office/powerpoint/2010/main" val="272137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2711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62</a:t>
            </a:fld>
            <a:endParaRPr kumimoji="1" lang="ja-JP" altLang="en-US" dirty="0"/>
          </a:p>
        </p:txBody>
      </p:sp>
    </p:spTree>
    <p:extLst>
      <p:ext uri="{BB962C8B-B14F-4D97-AF65-F5344CB8AC3E}">
        <p14:creationId xmlns:p14="http://schemas.microsoft.com/office/powerpoint/2010/main" val="3822172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57394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64</a:t>
            </a:fld>
            <a:endParaRPr kumimoji="1" lang="ja-JP" altLang="en-US" dirty="0"/>
          </a:p>
        </p:txBody>
      </p:sp>
    </p:spTree>
    <p:extLst>
      <p:ext uri="{BB962C8B-B14F-4D97-AF65-F5344CB8AC3E}">
        <p14:creationId xmlns:p14="http://schemas.microsoft.com/office/powerpoint/2010/main" val="2630676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65</a:t>
            </a:fld>
            <a:endParaRPr kumimoji="1" lang="ja-JP" altLang="en-US" dirty="0"/>
          </a:p>
        </p:txBody>
      </p:sp>
    </p:spTree>
    <p:extLst>
      <p:ext uri="{BB962C8B-B14F-4D97-AF65-F5344CB8AC3E}">
        <p14:creationId xmlns:p14="http://schemas.microsoft.com/office/powerpoint/2010/main" val="1654846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66</a:t>
            </a:fld>
            <a:endParaRPr kumimoji="1" lang="ja-JP" altLang="en-US" dirty="0"/>
          </a:p>
        </p:txBody>
      </p:sp>
    </p:spTree>
    <p:extLst>
      <p:ext uri="{BB962C8B-B14F-4D97-AF65-F5344CB8AC3E}">
        <p14:creationId xmlns:p14="http://schemas.microsoft.com/office/powerpoint/2010/main" val="3451201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278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914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27026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69</a:t>
            </a:fld>
            <a:endParaRPr kumimoji="1" lang="ja-JP" altLang="en-US" dirty="0"/>
          </a:p>
        </p:txBody>
      </p:sp>
    </p:spTree>
    <p:extLst>
      <p:ext uri="{BB962C8B-B14F-4D97-AF65-F5344CB8AC3E}">
        <p14:creationId xmlns:p14="http://schemas.microsoft.com/office/powerpoint/2010/main" val="2847641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70</a:t>
            </a:fld>
            <a:endParaRPr kumimoji="1" lang="ja-JP" altLang="en-US" dirty="0"/>
          </a:p>
        </p:txBody>
      </p:sp>
    </p:spTree>
    <p:extLst>
      <p:ext uri="{BB962C8B-B14F-4D97-AF65-F5344CB8AC3E}">
        <p14:creationId xmlns:p14="http://schemas.microsoft.com/office/powerpoint/2010/main" val="27528375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71</a:t>
            </a:fld>
            <a:endParaRPr kumimoji="1" lang="ja-JP" altLang="en-US" dirty="0"/>
          </a:p>
        </p:txBody>
      </p:sp>
    </p:spTree>
    <p:extLst>
      <p:ext uri="{BB962C8B-B14F-4D97-AF65-F5344CB8AC3E}">
        <p14:creationId xmlns:p14="http://schemas.microsoft.com/office/powerpoint/2010/main" val="1529205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72</a:t>
            </a:fld>
            <a:endParaRPr kumimoji="1" lang="ja-JP" altLang="en-US" dirty="0"/>
          </a:p>
        </p:txBody>
      </p:sp>
    </p:spTree>
    <p:extLst>
      <p:ext uri="{BB962C8B-B14F-4D97-AF65-F5344CB8AC3E}">
        <p14:creationId xmlns:p14="http://schemas.microsoft.com/office/powerpoint/2010/main" val="5145112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73</a:t>
            </a:fld>
            <a:endParaRPr kumimoji="1" lang="ja-JP" altLang="en-US" dirty="0"/>
          </a:p>
        </p:txBody>
      </p:sp>
    </p:spTree>
    <p:extLst>
      <p:ext uri="{BB962C8B-B14F-4D97-AF65-F5344CB8AC3E}">
        <p14:creationId xmlns:p14="http://schemas.microsoft.com/office/powerpoint/2010/main" val="41764301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74</a:t>
            </a:fld>
            <a:endParaRPr kumimoji="1" lang="ja-JP" altLang="en-US" dirty="0"/>
          </a:p>
        </p:txBody>
      </p:sp>
    </p:spTree>
    <p:extLst>
      <p:ext uri="{BB962C8B-B14F-4D97-AF65-F5344CB8AC3E}">
        <p14:creationId xmlns:p14="http://schemas.microsoft.com/office/powerpoint/2010/main" val="10579451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75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25302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76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63139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77</a:t>
            </a:fld>
            <a:endParaRPr kumimoji="1" lang="ja-JP" altLang="en-US" dirty="0"/>
          </a:p>
        </p:txBody>
      </p:sp>
    </p:spTree>
    <p:extLst>
      <p:ext uri="{BB962C8B-B14F-4D97-AF65-F5344CB8AC3E}">
        <p14:creationId xmlns:p14="http://schemas.microsoft.com/office/powerpoint/2010/main" val="8284900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78</a:t>
            </a:fld>
            <a:endParaRPr kumimoji="1" lang="ja-JP" altLang="en-US" dirty="0"/>
          </a:p>
        </p:txBody>
      </p:sp>
    </p:spTree>
    <p:extLst>
      <p:ext uri="{BB962C8B-B14F-4D97-AF65-F5344CB8AC3E}">
        <p14:creationId xmlns:p14="http://schemas.microsoft.com/office/powerpoint/2010/main" val="3528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a:t>
            </a:fld>
            <a:endParaRPr kumimoji="1" lang="ja-JP" altLang="en-US" dirty="0"/>
          </a:p>
        </p:txBody>
      </p:sp>
    </p:spTree>
    <p:extLst>
      <p:ext uri="{BB962C8B-B14F-4D97-AF65-F5344CB8AC3E}">
        <p14:creationId xmlns:p14="http://schemas.microsoft.com/office/powerpoint/2010/main" val="18826218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79</a:t>
            </a:fld>
            <a:endParaRPr kumimoji="1" lang="ja-JP" altLang="en-US" dirty="0"/>
          </a:p>
        </p:txBody>
      </p:sp>
    </p:spTree>
    <p:extLst>
      <p:ext uri="{BB962C8B-B14F-4D97-AF65-F5344CB8AC3E}">
        <p14:creationId xmlns:p14="http://schemas.microsoft.com/office/powerpoint/2010/main" val="3635840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13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3844383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endParaRPr lang="en-US" altLang="ja-JP" sz="1200" b="0" dirty="0">
              <a:solidFill>
                <a:prstClr val="black"/>
              </a:solidFill>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888CB-CBE4-499B-AB51-B27E11D85C90}" type="slidenum">
              <a:rPr kumimoji="1" lang="ja-JP" altLang="en-US" sz="1300" b="0" i="0" u="none" strike="noStrike" kern="1200" cap="none" spc="0" normalizeH="0" baseline="0" noProof="0" smtClean="0">
                <a:ln>
                  <a:noFill/>
                </a:ln>
                <a:solidFill>
                  <a:prstClr val="black"/>
                </a:solidFill>
                <a:effectLst/>
                <a:uLnTx/>
                <a:uFillTx/>
                <a:latin typeface="Calibri"/>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3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2552482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82</a:t>
            </a:fld>
            <a:endParaRPr kumimoji="1" lang="ja-JP" altLang="en-US" dirty="0"/>
          </a:p>
        </p:txBody>
      </p:sp>
    </p:spTree>
    <p:extLst>
      <p:ext uri="{BB962C8B-B14F-4D97-AF65-F5344CB8AC3E}">
        <p14:creationId xmlns:p14="http://schemas.microsoft.com/office/powerpoint/2010/main" val="4074297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83</a:t>
            </a:fld>
            <a:endParaRPr kumimoji="1" lang="ja-JP" altLang="en-US" dirty="0"/>
          </a:p>
        </p:txBody>
      </p:sp>
    </p:spTree>
    <p:extLst>
      <p:ext uri="{BB962C8B-B14F-4D97-AF65-F5344CB8AC3E}">
        <p14:creationId xmlns:p14="http://schemas.microsoft.com/office/powerpoint/2010/main" val="35622264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84</a:t>
            </a:fld>
            <a:endParaRPr kumimoji="1" lang="ja-JP" altLang="en-US" dirty="0"/>
          </a:p>
        </p:txBody>
      </p:sp>
    </p:spTree>
    <p:extLst>
      <p:ext uri="{BB962C8B-B14F-4D97-AF65-F5344CB8AC3E}">
        <p14:creationId xmlns:p14="http://schemas.microsoft.com/office/powerpoint/2010/main" val="1902177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85</a:t>
            </a:fld>
            <a:endParaRPr kumimoji="1" lang="ja-JP" altLang="en-US" dirty="0"/>
          </a:p>
        </p:txBody>
      </p:sp>
    </p:spTree>
    <p:extLst>
      <p:ext uri="{BB962C8B-B14F-4D97-AF65-F5344CB8AC3E}">
        <p14:creationId xmlns:p14="http://schemas.microsoft.com/office/powerpoint/2010/main" val="1654592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86</a:t>
            </a:fld>
            <a:endParaRPr kumimoji="1" lang="ja-JP" altLang="en-US" dirty="0"/>
          </a:p>
        </p:txBody>
      </p:sp>
    </p:spTree>
    <p:extLst>
      <p:ext uri="{BB962C8B-B14F-4D97-AF65-F5344CB8AC3E}">
        <p14:creationId xmlns:p14="http://schemas.microsoft.com/office/powerpoint/2010/main" val="223496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4014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1107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a:t>
            </a:fld>
            <a:endParaRPr kumimoji="1" lang="ja-JP" altLang="en-US" dirty="0"/>
          </a:p>
        </p:txBody>
      </p:sp>
    </p:spTree>
    <p:extLst>
      <p:ext uri="{BB962C8B-B14F-4D97-AF65-F5344CB8AC3E}">
        <p14:creationId xmlns:p14="http://schemas.microsoft.com/office/powerpoint/2010/main" val="18168344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7861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a:xfrm>
            <a:off x="3007841" y="9371285"/>
            <a:ext cx="578571" cy="49331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99168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xmlns="" id="{178C8C60-BEED-4BEE-9EFB-FA713D244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32815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200691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C15F75FD-79BB-44B0-BD77-00A4A07873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385497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5" name="スライド番号プレースホルダー 4">
            <a:extLst>
              <a:ext uri="{FF2B5EF4-FFF2-40B4-BE49-F238E27FC236}">
                <a16:creationId xmlns:a16="http://schemas.microsoft.com/office/drawing/2014/main" xmlns="" id="{46218967-CF0A-4AF7-A9A8-5B14E5A328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788377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2018/02/10</a:t>
            </a:r>
            <a:r>
              <a:rPr kumimoji="1" lang="zh-TW" altLang="en-US" sz="13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61338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xmlns="" id="{C15F75FD-79BB-44B0-BD77-00A4A07873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45125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5"/>
          </p:nvPr>
        </p:nvSpPr>
        <p:spPr/>
        <p:txBody>
          <a:bodyPr/>
          <a:lstStyle/>
          <a:p>
            <a:fld id="{65FFDD6E-BD08-4936-9BD9-3819A70769CF}" type="slidenum">
              <a:rPr kumimoji="1" lang="ja-JP" altLang="en-US" smtClean="0"/>
              <a:pPr/>
              <a:t>98</a:t>
            </a:fld>
            <a:endParaRPr kumimoji="1" lang="ja-JP" altLang="en-US" dirty="0"/>
          </a:p>
        </p:txBody>
      </p:sp>
    </p:spTree>
    <p:extLst>
      <p:ext uri="{BB962C8B-B14F-4D97-AF65-F5344CB8AC3E}">
        <p14:creationId xmlns:p14="http://schemas.microsoft.com/office/powerpoint/2010/main" val="12366642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99</a:t>
            </a:fld>
            <a:endParaRPr kumimoji="1" lang="ja-JP" altLang="en-US" dirty="0"/>
          </a:p>
        </p:txBody>
      </p:sp>
    </p:spTree>
    <p:extLst>
      <p:ext uri="{BB962C8B-B14F-4D97-AF65-F5344CB8AC3E}">
        <p14:creationId xmlns:p14="http://schemas.microsoft.com/office/powerpoint/2010/main" val="355407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16</a:t>
            </a:fld>
            <a:endParaRPr kumimoji="1" lang="ja-JP" altLang="en-US" dirty="0"/>
          </a:p>
        </p:txBody>
      </p:sp>
    </p:spTree>
    <p:extLst>
      <p:ext uri="{BB962C8B-B14F-4D97-AF65-F5344CB8AC3E}">
        <p14:creationId xmlns:p14="http://schemas.microsoft.com/office/powerpoint/2010/main" val="3109723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100</a:t>
            </a:fld>
            <a:endParaRPr kumimoji="1" lang="ja-JP" altLang="en-US" dirty="0"/>
          </a:p>
        </p:txBody>
      </p:sp>
    </p:spTree>
    <p:extLst>
      <p:ext uri="{BB962C8B-B14F-4D97-AF65-F5344CB8AC3E}">
        <p14:creationId xmlns:p14="http://schemas.microsoft.com/office/powerpoint/2010/main" val="22347382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101</a:t>
            </a:fld>
            <a:endParaRPr kumimoji="1" lang="ja-JP" altLang="en-US" dirty="0"/>
          </a:p>
        </p:txBody>
      </p:sp>
    </p:spTree>
    <p:extLst>
      <p:ext uri="{BB962C8B-B14F-4D97-AF65-F5344CB8AC3E}">
        <p14:creationId xmlns:p14="http://schemas.microsoft.com/office/powerpoint/2010/main" val="23097573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102</a:t>
            </a:fld>
            <a:endParaRPr kumimoji="1" lang="ja-JP" altLang="en-US" dirty="0"/>
          </a:p>
        </p:txBody>
      </p:sp>
    </p:spTree>
    <p:extLst>
      <p:ext uri="{BB962C8B-B14F-4D97-AF65-F5344CB8AC3E}">
        <p14:creationId xmlns:p14="http://schemas.microsoft.com/office/powerpoint/2010/main" val="6649523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09255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b="0" i="0" u="none" strike="noStrike" kern="1200" cap="none" spc="0" normalizeH="0" baseline="0" noProof="0">
                <a:ln>
                  <a:noFill/>
                </a:ln>
                <a:solidFill>
                  <a:prstClr val="black"/>
                </a:solidFill>
                <a:effectLst/>
                <a:uLnTx/>
                <a:uFillTx/>
                <a:latin typeface="Calibri"/>
                <a:cs typeface="+mn-cs"/>
              </a:rPr>
              <a:t>2018/02/10</a:t>
            </a:r>
            <a:r>
              <a:rPr kumimoji="1" lang="zh-TW" altLang="en-US" sz="1300" b="0" i="0" u="none" strike="noStrike" kern="1200" cap="none" spc="0" normalizeH="0" baseline="0" noProof="0">
                <a:ln>
                  <a:noFill/>
                </a:ln>
                <a:solidFill>
                  <a:prstClr val="black"/>
                </a:solidFill>
                <a:effectLst/>
                <a:uLnTx/>
                <a:uFillTx/>
                <a:latin typeface="Calibri"/>
                <a:cs typeface="+mn-cs"/>
              </a:rPr>
              <a:t>（第４回：西河雅人）</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20001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105</a:t>
            </a:fld>
            <a:endParaRPr kumimoji="1" lang="ja-JP" altLang="en-US" dirty="0"/>
          </a:p>
        </p:txBody>
      </p:sp>
    </p:spTree>
    <p:extLst>
      <p:ext uri="{BB962C8B-B14F-4D97-AF65-F5344CB8AC3E}">
        <p14:creationId xmlns:p14="http://schemas.microsoft.com/office/powerpoint/2010/main" val="12407139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106</a:t>
            </a:fld>
            <a:endParaRPr kumimoji="1" lang="ja-JP" altLang="en-US" dirty="0"/>
          </a:p>
        </p:txBody>
      </p:sp>
    </p:spTree>
    <p:extLst>
      <p:ext uri="{BB962C8B-B14F-4D97-AF65-F5344CB8AC3E}">
        <p14:creationId xmlns:p14="http://schemas.microsoft.com/office/powerpoint/2010/main" val="36605595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107</a:t>
            </a:fld>
            <a:endParaRPr kumimoji="1" lang="ja-JP" altLang="en-US" dirty="0"/>
          </a:p>
        </p:txBody>
      </p:sp>
    </p:spTree>
    <p:extLst>
      <p:ext uri="{BB962C8B-B14F-4D97-AF65-F5344CB8AC3E}">
        <p14:creationId xmlns:p14="http://schemas.microsoft.com/office/powerpoint/2010/main" val="15520327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108</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985506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6536" rtl="0" eaLnBrk="1" fontAlgn="auto" latinLnBrk="0" hangingPunct="1">
                <a:lnSpc>
                  <a:spcPct val="100000"/>
                </a:lnSpc>
                <a:spcBef>
                  <a:spcPts val="0"/>
                </a:spcBef>
                <a:spcAft>
                  <a:spcPts val="0"/>
                </a:spcAft>
                <a:buClrTx/>
                <a:buSzTx/>
                <a:buFontTx/>
                <a:buNone/>
                <a:tabLst/>
                <a:defRPr/>
              </a:pPr>
              <a:t>109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685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99E817-31AF-472A-9BCD-B0EDDEDA955E}"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0527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324FB2-2F69-4C28-81BD-D9CE16C84151}"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8629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7D6253-6D69-4C59-9043-7FCB4644FF45}"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6261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B204BF-2E02-465E-999A-75451CBA9F33}"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87610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DC6B6-CE5C-4FCD-83E3-5A3ECB349736}"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53226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DE6565-7784-47C7-BBD8-18C90874719C}"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117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A2F2BD-DD3B-40E6-B8C9-702B8B6417AA}"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0898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68B691-E706-496A-B927-8CA501E056E3}" type="datetime1">
              <a:rPr kumimoji="1" lang="ja-JP" altLang="en-US" smtClean="0"/>
              <a:t>2023/12/11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3868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17E33C-0EFA-43E4-B376-C38C94EC0DD6}" type="datetime1">
              <a:rPr kumimoji="1" lang="ja-JP" altLang="en-US" smtClean="0"/>
              <a:t>2023/12/11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9037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B3E8B1-D0E7-4391-B7B7-DA63562EEB86}" type="datetime1">
              <a:rPr kumimoji="1" lang="ja-JP" altLang="en-US" smtClean="0"/>
              <a:t>2023/12/11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404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C60E82-18BC-4688-B188-926E95A350FC}"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1717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D403FC-8B4A-4EE4-AD9B-B48C406C964D}"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21817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3F267C-9A79-458A-9C61-AD70DA10ECAB}"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02265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3E73C3-8CA1-48A4-9ABE-4E39DEC3DDC0}"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1041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C8CC32-1E59-4EC5-BCB8-E042B44BF2E4}"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30474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2" indent="0" algn="ctr">
              <a:buNone/>
              <a:defRPr>
                <a:solidFill>
                  <a:schemeClr val="tx1">
                    <a:tint val="75000"/>
                  </a:schemeClr>
                </a:solidFill>
              </a:defRPr>
            </a:lvl3pPr>
            <a:lvl4pPr marL="1371496"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3D93AD4-5E61-4319-AE02-647A476684B2}"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08616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87A44D-2478-4E72-B6C4-2EB9AD04306D}"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786514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7"/>
            <a:ext cx="7772400" cy="136207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DA2F3DA-1017-4F1B-B449-A9E951CD5CA0}"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356418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6CD9A2-503D-49B6-8D2F-7A479CE8E385}"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351886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7"/>
            <a:ext cx="4040188" cy="639763"/>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36" y="1535117"/>
            <a:ext cx="4041775" cy="639763"/>
          </a:xfrm>
        </p:spPr>
        <p:txBody>
          <a:bodyPr anchor="b"/>
          <a:lstStyle>
            <a:lvl1pPr marL="0" indent="0">
              <a:buNone/>
              <a:defRPr sz="2400" b="1"/>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36" y="2174875"/>
            <a:ext cx="4041775"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656A6D-1A6C-4BF0-BE25-D9E5EA207908}" type="datetime1">
              <a:rPr kumimoji="1" lang="ja-JP" altLang="en-US" smtClean="0"/>
              <a:t>2023/12/11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88537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9E2BF83-CA06-46A5-B6B7-7EC18206E497}" type="datetime1">
              <a:rPr kumimoji="1" lang="ja-JP" altLang="en-US" smtClean="0"/>
              <a:t>2023/12/11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704674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931BB0-ABC0-40DF-8581-C347FB9D4107}" type="datetime1">
              <a:rPr kumimoji="1" lang="ja-JP" altLang="en-US" smtClean="0"/>
              <a:t>2023/12/11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4852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68BA69-C915-45B0-AAEE-1918243E3566}"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7101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7"/>
            <a:ext cx="3008313" cy="1162051"/>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11" y="1435104"/>
            <a:ext cx="3008313" cy="4691063"/>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7E545C-6E10-4FF4-80EA-98F7D0EAB521}"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183944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7"/>
            <a:ext cx="5486400" cy="566739"/>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66" indent="0">
              <a:buNone/>
              <a:defRPr sz="2800"/>
            </a:lvl2pPr>
            <a:lvl3pPr marL="914332" indent="0">
              <a:buNone/>
              <a:defRPr sz="2400"/>
            </a:lvl3pPr>
            <a:lvl4pPr marL="1371496"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6"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50"/>
            <a:ext cx="5486400" cy="804863"/>
          </a:xfrm>
        </p:spPr>
        <p:txBody>
          <a:bodyPr/>
          <a:lstStyle>
            <a:lvl1pPr marL="0" indent="0">
              <a:buNone/>
              <a:defRPr sz="1401"/>
            </a:lvl1pPr>
            <a:lvl2pPr marL="457166" indent="0">
              <a:buNone/>
              <a:defRPr sz="1200"/>
            </a:lvl2pPr>
            <a:lvl3pPr marL="914332" indent="0">
              <a:buNone/>
              <a:defRPr sz="1001"/>
            </a:lvl3pPr>
            <a:lvl4pPr marL="1371496"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E80AB4-A848-4EE4-9FB8-34B2476244BC}"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524201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BF6292-D71A-4C4D-A90B-5E6BA6B846BB}"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667371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EB2A9D-0C3B-400F-9C15-B341F898F89C}"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885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3911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7050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9443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3910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5646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17791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FCD406-3AFE-44B1-9B97-C2E92A863590}"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42512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02720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0081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8634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0542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039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C39469-FD78-485B-B111-E17F4CD47D2D}"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8799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E1FD263-DBE0-415F-B27E-A7005239E33C}"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2103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EC724CC-C96C-46FE-945A-A848E48A8029}"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75006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9778B1A-4253-4AFC-8EED-78337148820F}"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3365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A812AE-55AD-4C61-B902-138E3FDC826C}"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6795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DBED7E-7BA1-46F9-A002-2984B68F0A4E}" type="datetime1">
              <a:rPr kumimoji="1" lang="ja-JP" altLang="en-US" smtClean="0"/>
              <a:t>2023/12/11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5982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50DB1B-23C0-429D-9661-5F637B766BF8}"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73877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BCC71D-810B-4B1F-8673-80B042D6A711}"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3675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B3AD3F-5B65-461A-8B6F-52840190DC41}"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1403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49F880-8041-4B22-8827-DEA9792729A4}"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5913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713FF5-1FA8-41DB-875F-CEC778708380}"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5700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4FE16D-0336-4D59-BBB1-A5B325E1FC73}"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38490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469F4-6706-40D7-9170-F14533235BCF}"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1562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8FF39C-0696-4C23-8149-9CBE281B2531}"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39466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D17A08-0983-4C63-87CD-A2457F31480F}"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99824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052B89-5331-4D11-96D7-9B4CC2D8FDF6}"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73474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1F23ED-972C-4EFB-920F-5882494671EA}" type="datetime1">
              <a:rPr kumimoji="1" lang="ja-JP" altLang="en-US" smtClean="0"/>
              <a:t>2023/12/11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9055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BC9E20-4B55-4A95-BBF8-19ED8824A251}" type="datetime1">
              <a:rPr kumimoji="1" lang="ja-JP" altLang="en-US" smtClean="0"/>
              <a:t>2023/12/11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10" name="スライド番号プレースホルダー 5"/>
          <p:cNvSpPr>
            <a:spLocks noGrp="1"/>
          </p:cNvSpPr>
          <p:nvPr>
            <p:ph type="sldNum" sz="quarter" idx="12"/>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070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A0F300C-E782-4930-8829-BA4EE9208D7C}" type="datetime1">
              <a:rPr kumimoji="1" lang="ja-JP" altLang="en-US" smtClean="0"/>
              <a:t>2023/12/11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7091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956110-E749-4AD4-8C38-3BB9CEA3D456}" type="datetime1">
              <a:rPr kumimoji="1" lang="ja-JP" altLang="en-US" smtClean="0"/>
              <a:t>2023/12/11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42590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A07F5C-D60B-4F88-A51B-2213FD956FCB}"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0819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3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49F64E-1D53-4120-9186-231816E25590}"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4325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FDE1C1-3BBE-4B8B-B82E-7C36272E65CB}"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615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2"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4B3B31-0A53-4F24-B059-176046B782EE}" type="datetime1">
              <a:rPr kumimoji="1" lang="ja-JP" altLang="en-US" smtClean="0"/>
              <a:t>2023/12/11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95111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4130900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1773762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92822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2A0E5-325B-45AE-9986-B2639CE3F8A6}" type="datetime1">
              <a:rPr kumimoji="1" lang="ja-JP" altLang="en-US" smtClean="0"/>
              <a:t>2023/12/11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128110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23429373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2936887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2326094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2779218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2353424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178360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189987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18211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62061E-2DDA-4E61-AC88-CB417DAA02FE}"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84750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3270EA-9A1F-432B-9170-2722263A14CF}" type="datetime1">
              <a:rPr kumimoji="1" lang="ja-JP" altLang="en-US" smtClean="0"/>
              <a:t>2023/12/11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4219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C449D0-76EE-4B88-94D1-EADD0DCD13BD}" type="datetime1">
              <a:rPr kumimoji="1" lang="ja-JP" altLang="en-US" smtClean="0"/>
              <a:t>2023/12/11</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246388518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游ゴシック" panose="020B0400000000000000" pitchFamily="50" charset="-128"/>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游ゴシック" panose="020B0400000000000000" pitchFamily="50" charset="-128"/>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EC25E-D9C0-47A0-88AC-94BEB061C946}" type="datetime1">
              <a:rPr kumimoji="1" lang="ja-JP" altLang="en-US" smtClean="0"/>
              <a:t>2023/12/11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372194930"/>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8F2B-89F0-4E35-987B-375DE849C53C}" type="datetime1">
              <a:rPr kumimoji="1" lang="ja-JP" altLang="en-US" smtClean="0"/>
              <a:t>2023/12/11</a:t>
            </a:fld>
            <a:endParaRPr kumimoji="1" lang="ja-JP" altLang="en-US" dirty="0"/>
          </a:p>
        </p:txBody>
      </p:sp>
      <p:sp>
        <p:nvSpPr>
          <p:cNvPr id="5" name="フッター プレースホルダー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74904" y="6453344"/>
            <a:ext cx="2133600"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3455457938"/>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sldNum="0" hdr="0" ftr="0" dt="0"/>
  <p:txStyles>
    <p:titleStyle>
      <a:lvl1pPr algn="ctr" defTabSz="914332" rtl="0" eaLnBrk="1" latinLnBrk="0" hangingPunct="1">
        <a:spcBef>
          <a:spcPct val="0"/>
        </a:spcBef>
        <a:buNone/>
        <a:defRPr kumimoji="1" sz="4400" kern="1200">
          <a:solidFill>
            <a:schemeClr val="tx1"/>
          </a:solidFill>
          <a:latin typeface="+mj-lt"/>
          <a:ea typeface="+mj-ea"/>
          <a:cs typeface="+mj-cs"/>
        </a:defRPr>
      </a:lvl1pPr>
    </p:titleStyle>
    <p:bodyStyle>
      <a:lvl1pPr marL="342874" indent="-342874" algn="l" defTabSz="91433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95" indent="-285730" algn="l" defTabSz="91433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14" indent="-228584" algn="l" defTabSz="914332"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81"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47"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13"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32" rtl="0" eaLnBrk="1" latinLnBrk="0" hangingPunct="1">
        <a:defRPr kumimoji="1" sz="1801" kern="1200">
          <a:solidFill>
            <a:schemeClr val="tx1"/>
          </a:solidFill>
          <a:latin typeface="+mn-lt"/>
          <a:ea typeface="+mn-ea"/>
          <a:cs typeface="+mn-cs"/>
        </a:defRPr>
      </a:lvl1pPr>
      <a:lvl2pPr marL="457166" algn="l" defTabSz="914332" rtl="0" eaLnBrk="1" latinLnBrk="0" hangingPunct="1">
        <a:defRPr kumimoji="1" sz="1801" kern="1200">
          <a:solidFill>
            <a:schemeClr val="tx1"/>
          </a:solidFill>
          <a:latin typeface="+mn-lt"/>
          <a:ea typeface="+mn-ea"/>
          <a:cs typeface="+mn-cs"/>
        </a:defRPr>
      </a:lvl2pPr>
      <a:lvl3pPr marL="914332" algn="l" defTabSz="914332" rtl="0" eaLnBrk="1" latinLnBrk="0" hangingPunct="1">
        <a:defRPr kumimoji="1" sz="1801" kern="1200">
          <a:solidFill>
            <a:schemeClr val="tx1"/>
          </a:solidFill>
          <a:latin typeface="+mn-lt"/>
          <a:ea typeface="+mn-ea"/>
          <a:cs typeface="+mn-cs"/>
        </a:defRPr>
      </a:lvl3pPr>
      <a:lvl4pPr marL="1371496" algn="l" defTabSz="914332" rtl="0" eaLnBrk="1" latinLnBrk="0" hangingPunct="1">
        <a:defRPr kumimoji="1" sz="1801" kern="1200">
          <a:solidFill>
            <a:schemeClr val="tx1"/>
          </a:solidFill>
          <a:latin typeface="+mn-lt"/>
          <a:ea typeface="+mn-ea"/>
          <a:cs typeface="+mn-cs"/>
        </a:defRPr>
      </a:lvl4pPr>
      <a:lvl5pPr marL="1828664" algn="l" defTabSz="914332" rtl="0" eaLnBrk="1" latinLnBrk="0" hangingPunct="1">
        <a:defRPr kumimoji="1" sz="1801" kern="1200">
          <a:solidFill>
            <a:schemeClr val="tx1"/>
          </a:solidFill>
          <a:latin typeface="+mn-lt"/>
          <a:ea typeface="+mn-ea"/>
          <a:cs typeface="+mn-cs"/>
        </a:defRPr>
      </a:lvl5pPr>
      <a:lvl6pPr marL="2285830" algn="l" defTabSz="914332" rtl="0" eaLnBrk="1" latinLnBrk="0" hangingPunct="1">
        <a:defRPr kumimoji="1" sz="1801" kern="1200">
          <a:solidFill>
            <a:schemeClr val="tx1"/>
          </a:solidFill>
          <a:latin typeface="+mn-lt"/>
          <a:ea typeface="+mn-ea"/>
          <a:cs typeface="+mn-cs"/>
        </a:defRPr>
      </a:lvl6pPr>
      <a:lvl7pPr marL="2742994" algn="l" defTabSz="914332" rtl="0" eaLnBrk="1" latinLnBrk="0" hangingPunct="1">
        <a:defRPr kumimoji="1" sz="1801" kern="1200">
          <a:solidFill>
            <a:schemeClr val="tx1"/>
          </a:solidFill>
          <a:latin typeface="+mn-lt"/>
          <a:ea typeface="+mn-ea"/>
          <a:cs typeface="+mn-cs"/>
        </a:defRPr>
      </a:lvl7pPr>
      <a:lvl8pPr marL="3200160" algn="l" defTabSz="914332" rtl="0" eaLnBrk="1" latinLnBrk="0" hangingPunct="1">
        <a:defRPr kumimoji="1" sz="1801" kern="1200">
          <a:solidFill>
            <a:schemeClr val="tx1"/>
          </a:solidFill>
          <a:latin typeface="+mn-lt"/>
          <a:ea typeface="+mn-ea"/>
          <a:cs typeface="+mn-cs"/>
        </a:defRPr>
      </a:lvl8pPr>
      <a:lvl9pPr marL="3657326" algn="l" defTabSz="914332" rtl="0" eaLnBrk="1" latinLnBrk="0" hangingPunct="1">
        <a:defRPr kumimoji="1"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kumimoji="1" lang="ja-JP" altLang="en-US" smtClean="0"/>
              <a:pPr/>
              <a:t>2023/12/11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68157032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AA19-E37B-4776-91D3-C6A58E7A9018}" type="datetime1">
              <a:rPr lang="ja-JP" altLang="en-US" smtClean="0">
                <a:solidFill>
                  <a:prstClr val="black">
                    <a:tint val="75000"/>
                  </a:prstClr>
                </a:solidFill>
              </a:rPr>
              <a:t>2023/12/11</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38527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ea typeface="游ゴシック" panose="020B0400000000000000" pitchFamily="50" charset="-128"/>
              </a:defRPr>
            </a:lvl1pPr>
          </a:lstStyle>
          <a:p>
            <a:fld id="{34CE00F7-F270-4710-A36C-70A32D9ED4A7}" type="datetime1">
              <a:rPr lang="ja-JP" altLang="en-US" smtClean="0"/>
              <a:pPr/>
              <a:t>2023/12/11</a:t>
            </a:fld>
            <a:endParaRPr lang="ja-JP" altLang="en-US" dirty="0"/>
          </a:p>
        </p:txBody>
      </p:sp>
      <p:sp>
        <p:nvSpPr>
          <p:cNvPr id="5" name="フッター プレースホルダー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ea typeface="游ゴシック" panose="020B0400000000000000" pitchFamily="50" charset="-128"/>
              </a:defRPr>
            </a:lvl1pPr>
          </a:lstStyle>
          <a:p>
            <a:endParaRPr lang="ja-JP" altLang="en-US" dirty="0"/>
          </a:p>
        </p:txBody>
      </p:sp>
      <p:sp>
        <p:nvSpPr>
          <p:cNvPr id="10"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effectLst>
                  <a:glow rad="228600">
                    <a:schemeClr val="bg1"/>
                  </a:glow>
                </a:effectLst>
                <a:ea typeface="游ゴシック" panose="020B0400000000000000" pitchFamily="50" charset="-128"/>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753023185"/>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80A39-2D49-4653-9EB0-2913E1E83564}" type="datetimeFigureOut">
              <a:rPr kumimoji="1" lang="ja-JP" altLang="en-US" smtClean="0"/>
              <a:t>2023/12/11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F56E7-0167-4898-9962-2C1012A7815A}" type="slidenum">
              <a:rPr kumimoji="1" lang="ja-JP" altLang="en-US" smtClean="0"/>
              <a:t>‹#›</a:t>
            </a:fld>
            <a:endParaRPr kumimoji="1" lang="ja-JP" altLang="en-US"/>
          </a:p>
        </p:txBody>
      </p:sp>
    </p:spTree>
    <p:extLst>
      <p:ext uri="{BB962C8B-B14F-4D97-AF65-F5344CB8AC3E}">
        <p14:creationId xmlns:p14="http://schemas.microsoft.com/office/powerpoint/2010/main" val="1649042059"/>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3.xml"/><Relationship Id="rId1" Type="http://schemas.openxmlformats.org/officeDocument/2006/relationships/tags" Target="../tags/tag89.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9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91.xml"/><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93.xml"/><Relationship Id="rId4" Type="http://schemas.openxmlformats.org/officeDocument/2006/relationships/image" Target="../media/image36.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94.xml"/><Relationship Id="rId4" Type="http://schemas.openxmlformats.org/officeDocument/2006/relationships/image" Target="../media/image37.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99.xml"/><Relationship Id="rId4" Type="http://schemas.openxmlformats.org/officeDocument/2006/relationships/image" Target="../media/image38.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ags" Target="../tags/tag100.xml"/><Relationship Id="rId5" Type="http://schemas.openxmlformats.org/officeDocument/2006/relationships/image" Target="../media/image37.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3.xml"/><Relationship Id="rId1" Type="http://schemas.openxmlformats.org/officeDocument/2006/relationships/tags" Target="../tags/tag101.xml"/><Relationship Id="rId6" Type="http://schemas.openxmlformats.org/officeDocument/2006/relationships/image" Target="../media/image13.png"/><Relationship Id="rId5" Type="http://schemas.openxmlformats.org/officeDocument/2006/relationships/image" Target="../media/image37.png"/><Relationship Id="rId4" Type="http://schemas.openxmlformats.org/officeDocument/2006/relationships/image" Target="../media/image40.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5.xml"/><Relationship Id="rId1" Type="http://schemas.openxmlformats.org/officeDocument/2006/relationships/tags" Target="../tags/tag33.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tags" Target="../tags/tag4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tags" Target="../tags/tag44.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tags" Target="../tags/tag4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10.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15.jp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0.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61.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2.xml"/><Relationship Id="rId1" Type="http://schemas.openxmlformats.org/officeDocument/2006/relationships/tags" Target="../tags/tag6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2.xml"/><Relationship Id="rId1" Type="http://schemas.openxmlformats.org/officeDocument/2006/relationships/tags" Target="../tags/tag6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7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9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4.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7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8.xml"/><Relationship Id="rId1" Type="http://schemas.openxmlformats.org/officeDocument/2006/relationships/tags" Target="../tags/tag7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8.xml"/><Relationship Id="rId1" Type="http://schemas.openxmlformats.org/officeDocument/2006/relationships/tags" Target="../tags/tag78.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7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8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HGP行書体" panose="03000600000000000000" pitchFamily="66" charset="-128"/>
                <a:ea typeface="游ゴシック" panose="020B0400000000000000" pitchFamily="50" charset="-128"/>
                <a:cs typeface="+mn-cs"/>
              </a:rPr>
              <a:t>初</a:t>
            </a:r>
            <a:endPar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Calibri"/>
              <a:ea typeface="游ゴシック" panose="020B0400000000000000" pitchFamily="50" charset="-128"/>
              <a:cs typeface="+mn-cs"/>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歎</a:t>
            </a:r>
            <a:r>
              <a:rPr kumimoji="1" lang="ja-JP" altLang="en-US"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異抄</a:t>
            </a: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xmlns="" id="{AAED5958-FB8B-4EEA-9DB4-B43F1C87EFF7}"/>
              </a:ext>
            </a:extLst>
          </p:cNvPr>
          <p:cNvSpPr txBox="1"/>
          <p:nvPr/>
        </p:nvSpPr>
        <p:spPr>
          <a:xfrm>
            <a:off x="4215639" y="4645876"/>
            <a:ext cx="52204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第三条　悪人正機</a:t>
            </a:r>
          </a:p>
        </p:txBody>
      </p:sp>
      <p:sp>
        <p:nvSpPr>
          <p:cNvPr id="11" name="正方形/長方形 10"/>
          <p:cNvSpPr/>
          <p:nvPr/>
        </p:nvSpPr>
        <p:spPr>
          <a:xfrm>
            <a:off x="4215639" y="4072309"/>
            <a:ext cx="1284326" cy="425972"/>
          </a:xfrm>
          <a:prstGeom prst="rect">
            <a:avLst/>
          </a:prstGeom>
          <a:solidFill>
            <a:srgbClr val="002060"/>
          </a:solid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第 ４ 回</a:t>
            </a:r>
            <a:endParaRPr kumimoji="1" lang="en-US" altLang="ja-JP"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サブタイトル 2">
            <a:extLst>
              <a:ext uri="{FF2B5EF4-FFF2-40B4-BE49-F238E27FC236}">
                <a16:creationId xmlns:a16="http://schemas.microsoft.com/office/drawing/2014/main" xmlns="" id="{8641E0BC-EB08-371E-F7EE-765C977DAB51}"/>
              </a:ext>
            </a:extLst>
          </p:cNvPr>
          <p:cNvSpPr txBox="1">
            <a:spLocks/>
          </p:cNvSpPr>
          <p:nvPr/>
        </p:nvSpPr>
        <p:spPr>
          <a:xfrm>
            <a:off x="4482406" y="5513762"/>
            <a:ext cx="4608512" cy="13192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3974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20688" y="260648"/>
            <a:ext cx="7945273" cy="6741368"/>
          </a:xfrm>
          <a:prstGeom prst="rect">
            <a:avLst/>
          </a:prstGeom>
          <a:noFill/>
        </p:spPr>
        <p:txBody>
          <a:bodyPr vert="eaVert" wrap="square" rtlCol="0">
            <a:noAutofit/>
          </a:bodyPr>
          <a:lstStyle/>
          <a:p>
            <a:r>
              <a:rPr lang="ja-JP" altLang="en-US" sz="4800" b="1" dirty="0" err="1">
                <a:solidFill>
                  <a:schemeClr val="bg1"/>
                </a:solidFill>
                <a:latin typeface="游ゴシック" panose="020B0400000000000000" pitchFamily="50" charset="-128"/>
                <a:ea typeface="游ゴシック" panose="020B0400000000000000" pitchFamily="50" charset="-128"/>
              </a:rPr>
              <a:t>よつて</a:t>
            </a:r>
            <a:r>
              <a:rPr lang="ja-JP" altLang="en-US" sz="4800" b="1" dirty="0">
                <a:solidFill>
                  <a:schemeClr val="bg1"/>
                </a:solidFill>
                <a:latin typeface="游ゴシック" panose="020B0400000000000000" pitchFamily="50" charset="-128"/>
                <a:ea typeface="游ゴシック" panose="020B0400000000000000" pitchFamily="50" charset="-128"/>
              </a:rPr>
              <a:t>善人だにこそ往生すれ、まして悪人はと、仰せ候ひき。</a:t>
            </a:r>
            <a:endParaRPr kumimoji="1" lang="ja-JP" altLang="en-US" sz="4800" b="1" dirty="0">
              <a:solidFill>
                <a:schemeClr val="bg1"/>
              </a:solidFill>
              <a:effectLst>
                <a:glow rad="127000">
                  <a:schemeClr val="bg1"/>
                </a:glow>
              </a:effectLst>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xmlns="" id="{D7C0B6CE-178B-AE9F-40CF-B35B36C05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Tree>
    <p:extLst>
      <p:ext uri="{BB962C8B-B14F-4D97-AF65-F5344CB8AC3E}">
        <p14:creationId xmlns:p14="http://schemas.microsoft.com/office/powerpoint/2010/main" val="24898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8"/>
          <p:cNvSpPr>
            <a:spLocks noChangeAspect="1"/>
          </p:cNvSpPr>
          <p:nvPr/>
        </p:nvSpPr>
        <p:spPr>
          <a:xfrm>
            <a:off x="-440757" y="-459432"/>
            <a:ext cx="9873741" cy="9871782"/>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2479634" y="285889"/>
            <a:ext cx="4041491" cy="1015663"/>
          </a:xfrm>
          <a:prstGeom prst="rect">
            <a:avLst/>
          </a:prstGeom>
          <a:solidFill>
            <a:srgbClr val="FFFF00"/>
          </a:solidFill>
        </p:spPr>
        <p:txBody>
          <a:bodyPr wrap="none" rtlCol="0">
            <a:spAutoFit/>
          </a:bodyPr>
          <a:lstStyle/>
          <a:p>
            <a:pPr algn="ctr"/>
            <a:r>
              <a:rPr lang="ja-JP" altLang="en-US" sz="6000" b="1" dirty="0">
                <a:ea typeface="游ゴシック" panose="020B0400000000000000" pitchFamily="50" charset="-128"/>
              </a:rPr>
              <a:t>本願の救い</a:t>
            </a:r>
            <a:endParaRPr kumimoji="1" lang="ja-JP" altLang="en-US" sz="6000" b="1" dirty="0">
              <a:ea typeface="游ゴシック" panose="020B0400000000000000" pitchFamily="50" charset="-128"/>
            </a:endParaRPr>
          </a:p>
        </p:txBody>
      </p:sp>
      <p:sp>
        <p:nvSpPr>
          <p:cNvPr id="7" name="テキスト ボックス 6"/>
          <p:cNvSpPr txBox="1"/>
          <p:nvPr/>
        </p:nvSpPr>
        <p:spPr>
          <a:xfrm>
            <a:off x="690737" y="1494261"/>
            <a:ext cx="7876761" cy="830997"/>
          </a:xfrm>
          <a:prstGeom prst="rect">
            <a:avLst/>
          </a:prstGeom>
          <a:noFill/>
        </p:spPr>
        <p:txBody>
          <a:bodyPr wrap="square" rtlCol="0">
            <a:spAutoFit/>
          </a:bodyPr>
          <a:lstStyle/>
          <a:p>
            <a:pPr algn="ctr"/>
            <a:r>
              <a:rPr kumimoji="1" lang="ja-JP" altLang="en-US" sz="4800" b="1" dirty="0">
                <a:solidFill>
                  <a:srgbClr val="FF0000"/>
                </a:solidFill>
                <a:ea typeface="游ゴシック" panose="020B0400000000000000" pitchFamily="50" charset="-128"/>
              </a:rPr>
              <a:t>悪人に合わせた救い</a:t>
            </a:r>
            <a:endParaRPr kumimoji="1" lang="ja-JP" altLang="en-US" sz="4800" b="1" dirty="0">
              <a:ea typeface="游ゴシック" panose="020B0400000000000000" pitchFamily="50" charset="-128"/>
            </a:endParaRPr>
          </a:p>
        </p:txBody>
      </p:sp>
      <p:sp>
        <p:nvSpPr>
          <p:cNvPr id="5" name="テキスト ボックス 4"/>
          <p:cNvSpPr txBox="1"/>
          <p:nvPr/>
        </p:nvSpPr>
        <p:spPr>
          <a:xfrm>
            <a:off x="736108" y="2535281"/>
            <a:ext cx="7520007" cy="2123658"/>
          </a:xfrm>
          <a:prstGeom prst="rect">
            <a:avLst/>
          </a:prstGeom>
          <a:noFill/>
        </p:spPr>
        <p:txBody>
          <a:bodyPr wrap="none" rtlCol="0">
            <a:spAutoFit/>
          </a:bodyPr>
          <a:lstStyle/>
          <a:p>
            <a:pPr algn="ctr"/>
            <a:r>
              <a:rPr kumimoji="1" lang="ja-JP" altLang="en-US" sz="4400" b="1" dirty="0">
                <a:solidFill>
                  <a:srgbClr val="FF0000"/>
                </a:solidFill>
                <a:effectLst>
                  <a:glow rad="127000">
                    <a:schemeClr val="bg1"/>
                  </a:glow>
                </a:effectLst>
                <a:ea typeface="游ゴシック" panose="020B0400000000000000" pitchFamily="50" charset="-128"/>
              </a:rPr>
              <a:t>救われがたき悪人が</a:t>
            </a:r>
            <a:endParaRPr kumimoji="1" lang="en-US" altLang="ja-JP" sz="4400" b="1" dirty="0">
              <a:solidFill>
                <a:srgbClr val="FF0000"/>
              </a:solidFill>
              <a:effectLst>
                <a:glow rad="127000">
                  <a:schemeClr val="bg1"/>
                </a:glow>
              </a:effectLst>
              <a:ea typeface="游ゴシック" panose="020B0400000000000000" pitchFamily="50" charset="-128"/>
            </a:endParaRPr>
          </a:p>
          <a:p>
            <a:pPr algn="ctr"/>
            <a:r>
              <a:rPr kumimoji="1" lang="ja-JP" altLang="en-US" sz="4400" b="1" dirty="0">
                <a:solidFill>
                  <a:srgbClr val="FF0000"/>
                </a:solidFill>
                <a:effectLst>
                  <a:glow rad="127000">
                    <a:schemeClr val="bg1"/>
                  </a:glow>
                </a:effectLst>
                <a:ea typeface="游ゴシック" panose="020B0400000000000000" pitchFamily="50" charset="-128"/>
              </a:rPr>
              <a:t>救われる教えは、</a:t>
            </a:r>
            <a:endParaRPr kumimoji="1" lang="en-US" altLang="ja-JP" sz="4400" b="1" dirty="0">
              <a:solidFill>
                <a:srgbClr val="FF0000"/>
              </a:solidFill>
              <a:effectLst>
                <a:glow rad="127000">
                  <a:schemeClr val="bg1"/>
                </a:glow>
              </a:effectLst>
              <a:ea typeface="游ゴシック" panose="020B0400000000000000" pitchFamily="50" charset="-128"/>
            </a:endParaRPr>
          </a:p>
          <a:p>
            <a:pPr algn="ctr"/>
            <a:r>
              <a:rPr kumimoji="1" lang="ja-JP" altLang="en-US" sz="4400" b="1" dirty="0">
                <a:solidFill>
                  <a:srgbClr val="FF0000"/>
                </a:solidFill>
                <a:effectLst>
                  <a:glow rad="127000">
                    <a:schemeClr val="bg1"/>
                  </a:glow>
                </a:effectLst>
                <a:ea typeface="游ゴシック" panose="020B0400000000000000" pitchFamily="50" charset="-128"/>
              </a:rPr>
              <a:t>すべての衆生が救われる教え</a:t>
            </a:r>
          </a:p>
        </p:txBody>
      </p:sp>
      <p:sp>
        <p:nvSpPr>
          <p:cNvPr id="8" name="正方形/長方形 7"/>
          <p:cNvSpPr/>
          <p:nvPr/>
        </p:nvSpPr>
        <p:spPr>
          <a:xfrm>
            <a:off x="1843739" y="4930518"/>
            <a:ext cx="5570756" cy="1078551"/>
          </a:xfrm>
          <a:prstGeom prst="rect">
            <a:avLst/>
          </a:prstGeom>
          <a:solidFill>
            <a:srgbClr val="FF0000"/>
          </a:solidFill>
        </p:spPr>
        <p:txBody>
          <a:bodyPr wrap="none" lIns="144000" tIns="108000">
            <a:spAutoFit/>
          </a:bodyPr>
          <a:lstStyle/>
          <a:p>
            <a:r>
              <a:rPr lang="ja-JP" altLang="en-US" sz="6000" b="1" dirty="0">
                <a:solidFill>
                  <a:schemeClr val="bg1"/>
                </a:solidFill>
                <a:latin typeface="游ゴシック" panose="020B0400000000000000" pitchFamily="50" charset="-128"/>
                <a:ea typeface="游ゴシック" panose="020B0400000000000000" pitchFamily="50" charset="-128"/>
              </a:rPr>
              <a:t>万人平等の救い</a:t>
            </a:r>
          </a:p>
        </p:txBody>
      </p:sp>
    </p:spTree>
    <p:custDataLst>
      <p:tags r:id="rId1"/>
    </p:custDataLst>
    <p:extLst>
      <p:ext uri="{BB962C8B-B14F-4D97-AF65-F5344CB8AC3E}">
        <p14:creationId xmlns:p14="http://schemas.microsoft.com/office/powerpoint/2010/main" val="261916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8"/>
          <p:cNvSpPr>
            <a:spLocks noChangeAspect="1"/>
          </p:cNvSpPr>
          <p:nvPr/>
        </p:nvSpPr>
        <p:spPr>
          <a:xfrm>
            <a:off x="-440757" y="-459432"/>
            <a:ext cx="9873741" cy="9871782"/>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710733" y="374123"/>
            <a:ext cx="5570756" cy="1078551"/>
          </a:xfrm>
          <a:prstGeom prst="rect">
            <a:avLst/>
          </a:prstGeom>
          <a:solidFill>
            <a:srgbClr val="FF0000"/>
          </a:solidFill>
        </p:spPr>
        <p:txBody>
          <a:bodyPr wrap="none" lIns="144000" tIns="108000">
            <a:spAutoFit/>
          </a:bodyPr>
          <a:lstStyle/>
          <a:p>
            <a:r>
              <a:rPr lang="ja-JP" altLang="en-US" sz="6000" b="1" dirty="0">
                <a:solidFill>
                  <a:schemeClr val="bg1"/>
                </a:solidFill>
                <a:latin typeface="游ゴシック" panose="020B0400000000000000" pitchFamily="50" charset="-128"/>
                <a:ea typeface="游ゴシック" panose="020B0400000000000000" pitchFamily="50" charset="-128"/>
              </a:rPr>
              <a:t>万人平等の救い</a:t>
            </a:r>
          </a:p>
        </p:txBody>
      </p:sp>
      <p:sp>
        <p:nvSpPr>
          <p:cNvPr id="9" name="テキスト ボックス 8"/>
          <p:cNvSpPr txBox="1"/>
          <p:nvPr/>
        </p:nvSpPr>
        <p:spPr>
          <a:xfrm>
            <a:off x="736103" y="1772495"/>
            <a:ext cx="752000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rPr>
              <a:t>衆生の善悪に関係のない救い</a:t>
            </a:r>
          </a:p>
        </p:txBody>
      </p:sp>
      <p:sp>
        <p:nvSpPr>
          <p:cNvPr id="10" name="テキスト ボックス 9"/>
          <p:cNvSpPr txBox="1"/>
          <p:nvPr/>
        </p:nvSpPr>
        <p:spPr>
          <a:xfrm>
            <a:off x="1326007" y="2783735"/>
            <a:ext cx="6340198"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rPr>
              <a:t>衆生に何も求めない</a:t>
            </a:r>
            <a:endParaRPr kumimoji="1" lang="en-US" altLang="ja-JP" sz="48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rPr>
              <a:t>一方的な</a:t>
            </a:r>
            <a:r>
              <a:rPr kumimoji="1" lang="ja-JP" altLang="en-US" sz="72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游ゴシック" panose="020B0400000000000000" pitchFamily="50" charset="-128"/>
                <a:cs typeface="+mn-cs"/>
              </a:rPr>
              <a:t>他力</a:t>
            </a:r>
            <a:r>
              <a:rPr kumimoji="1" lang="ja-JP" altLang="en-US" sz="48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rPr>
              <a:t>の救い</a:t>
            </a:r>
          </a:p>
        </p:txBody>
      </p:sp>
      <p:sp>
        <p:nvSpPr>
          <p:cNvPr id="11" name="テキスト ボックス 10"/>
          <p:cNvSpPr txBox="1"/>
          <p:nvPr/>
        </p:nvSpPr>
        <p:spPr>
          <a:xfrm>
            <a:off x="1187314" y="5395319"/>
            <a:ext cx="7366119"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游ゴシック" panose="020B0400000000000000" pitchFamily="50" charset="-128"/>
                <a:cs typeface="+mn-cs"/>
              </a:rPr>
              <a:t>信心一つの救い</a:t>
            </a:r>
            <a:endParaRPr kumimoji="1" lang="ja-JP" altLang="en-US" sz="5400" b="1" i="0" u="none" strike="noStrike" kern="1200" cap="none" spc="0" normalizeH="0" baseline="0" noProof="0" dirty="0">
              <a:ln>
                <a:noFill/>
              </a:ln>
              <a:effectLst>
                <a:glow rad="127000">
                  <a:prstClr val="white"/>
                </a:glow>
              </a:effectLst>
              <a:uLnTx/>
              <a:uFillTx/>
              <a:latin typeface="Calibri" panose="020F0502020204030204"/>
              <a:ea typeface="游ゴシック" panose="020B0400000000000000" pitchFamily="50" charset="-128"/>
              <a:cs typeface="+mn-cs"/>
            </a:endParaRPr>
          </a:p>
        </p:txBody>
      </p:sp>
      <p:sp>
        <p:nvSpPr>
          <p:cNvPr id="3" name="等号 2"/>
          <p:cNvSpPr/>
          <p:nvPr/>
        </p:nvSpPr>
        <p:spPr>
          <a:xfrm rot="5400000">
            <a:off x="4050392" y="4591167"/>
            <a:ext cx="891426" cy="1154545"/>
          </a:xfrm>
          <a:prstGeom prst="mathEqual">
            <a:avLst>
              <a:gd name="adj1" fmla="val 18491"/>
              <a:gd name="adj2" fmla="val 117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ustDataLst>
      <p:tags r:id="rId1"/>
    </p:custDataLst>
    <p:extLst>
      <p:ext uri="{BB962C8B-B14F-4D97-AF65-F5344CB8AC3E}">
        <p14:creationId xmlns:p14="http://schemas.microsoft.com/office/powerpoint/2010/main" val="12363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9368" y="298689"/>
            <a:ext cx="4924425" cy="2554545"/>
          </a:xfrm>
          <a:prstGeom prst="rect">
            <a:avLst/>
          </a:prstGeom>
          <a:noFill/>
        </p:spPr>
        <p:txBody>
          <a:bodyPr vert="horz"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本願他力の救いは、往生成仏に役立つものを何一つもたない悪人を仏にするため</a:t>
            </a:r>
            <a:r>
              <a:rPr lang="ja-JP" altLang="en-US" sz="3600" b="1" dirty="0"/>
              <a:t>　　　　　　　</a:t>
            </a:r>
            <a:endParaRPr kumimoji="1" lang="ja-JP" altLang="en-US" sz="5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648074" y="149345"/>
            <a:ext cx="3139321" cy="6559310"/>
          </a:xfrm>
          <a:prstGeom prst="rect">
            <a:avLst/>
          </a:prstGeom>
          <a:solidFill>
            <a:schemeClr val="tx2"/>
          </a:solidFill>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悪人成仏のためなれば、他力をたのみたてまつる悪人、もつとも往生の正因なり。</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57371" y="3928862"/>
            <a:ext cx="5468562" cy="2554545"/>
          </a:xfrm>
          <a:prstGeom prst="rect">
            <a:avLst/>
          </a:prstGeom>
          <a:noFill/>
        </p:spPr>
        <p:txBody>
          <a:bodyPr vert="horz"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悪人が往生成仏する</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因は、</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solidFill>
                  <a:srgbClr val="FF0000"/>
                </a:solidFill>
                <a:latin typeface="游ゴシック" panose="020B0400000000000000" pitchFamily="50" charset="-128"/>
                <a:ea typeface="游ゴシック" panose="020B0400000000000000" pitchFamily="50" charset="-128"/>
              </a:rPr>
              <a:t>他力に</a:t>
            </a:r>
            <a:r>
              <a:rPr lang="ja-JP" altLang="en-US" sz="4000" b="1" dirty="0" err="1">
                <a:solidFill>
                  <a:srgbClr val="FF0000"/>
                </a:solidFill>
                <a:latin typeface="游ゴシック" panose="020B0400000000000000" pitchFamily="50" charset="-128"/>
                <a:ea typeface="游ゴシック" panose="020B0400000000000000" pitchFamily="50" charset="-128"/>
              </a:rPr>
              <a:t>お</a:t>
            </a:r>
            <a:r>
              <a:rPr lang="ja-JP" altLang="en-US" sz="4000" b="1" dirty="0">
                <a:solidFill>
                  <a:srgbClr val="FF0000"/>
                </a:solidFill>
                <a:latin typeface="游ゴシック" panose="020B0400000000000000" pitchFamily="50" charset="-128"/>
                <a:ea typeface="游ゴシック" panose="020B0400000000000000" pitchFamily="50" charset="-128"/>
              </a:rPr>
              <a:t>まかせる信心</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をおいて他にない</a:t>
            </a:r>
            <a:r>
              <a:rPr lang="ja-JP" altLang="en-US" sz="3600" b="1" dirty="0"/>
              <a:t>　　　　　　　　</a:t>
            </a:r>
            <a:endParaRPr kumimoji="1" lang="ja-JP" altLang="en-US" sz="5400" b="1" dirty="0">
              <a:latin typeface="游ゴシック" panose="020B0400000000000000" pitchFamily="50" charset="-128"/>
              <a:ea typeface="游ゴシック" panose="020B0400000000000000" pitchFamily="50" charset="-128"/>
            </a:endParaRPr>
          </a:p>
        </p:txBody>
      </p:sp>
      <p:sp>
        <p:nvSpPr>
          <p:cNvPr id="7" name="下矢印 6"/>
          <p:cNvSpPr/>
          <p:nvPr/>
        </p:nvSpPr>
        <p:spPr>
          <a:xfrm>
            <a:off x="2040737" y="3028520"/>
            <a:ext cx="1501831" cy="767225"/>
          </a:xfrm>
          <a:prstGeom prst="downArrow">
            <a:avLst>
              <a:gd name="adj1" fmla="val 4412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9234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95201" y="295918"/>
            <a:ext cx="2677656" cy="6378165"/>
          </a:xfrm>
          <a:prstGeom prst="rect">
            <a:avLst/>
          </a:prstGeom>
          <a:solidFill>
            <a:schemeClr val="tx2"/>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err="1">
                <a:ln>
                  <a:noFill/>
                </a:ln>
                <a:solidFill>
                  <a:prstClr val="white"/>
                </a:solidFill>
                <a:effectLst/>
                <a:uLnTx/>
                <a:uFillTx/>
                <a:latin typeface="游ゴシック" panose="020B0400000000000000" pitchFamily="50" charset="-128"/>
                <a:ea typeface="游ゴシック" panose="020B0400000000000000" pitchFamily="50" charset="-128"/>
                <a:cs typeface="+mn-cs"/>
              </a:rPr>
              <a:t>よつて</a:t>
            </a: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善人だにこそ往生すれ、まして悪人はと、</a:t>
            </a:r>
            <a:r>
              <a:rPr kumimoji="1" lang="ja-JP" altLang="en-US" sz="54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仰せ候ひき</a:t>
            </a: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5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2195736" y="337379"/>
            <a:ext cx="3624793" cy="6336704"/>
          </a:xfrm>
          <a:prstGeom prst="rect">
            <a:avLst/>
          </a:prstGeom>
          <a:noFill/>
        </p:spPr>
        <p:txBody>
          <a:bodyPr vert="eaVert" wrap="square" rtlCol="0">
            <a:noAutofit/>
          </a:bodyPr>
          <a:lstStyle/>
          <a:p>
            <a:r>
              <a:rPr lang="ja-JP" altLang="en-US" sz="4400" b="1" dirty="0">
                <a:effectLst>
                  <a:glow rad="127000">
                    <a:schemeClr val="bg1"/>
                  </a:glow>
                </a:effectLst>
              </a:rPr>
              <a:t>　</a:t>
            </a:r>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それで、善人でさえも往生するのだから、まして悪人はいうまでもないと、聖人は仰せになりました。</a:t>
            </a:r>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400" b="1" dirty="0">
              <a:latin typeface="游ゴシック" panose="020B0400000000000000" pitchFamily="50" charset="-128"/>
              <a:ea typeface="游ゴシック" panose="020B0400000000000000" pitchFamily="50" charset="-128"/>
            </a:endParaRPr>
          </a:p>
          <a:p>
            <a:r>
              <a:rPr lang="ja-JP" altLang="en-US" sz="4400" b="1" dirty="0">
                <a:effectLst>
                  <a:glow rad="127000">
                    <a:schemeClr val="bg1"/>
                  </a:glow>
                </a:effectLst>
              </a:rPr>
              <a:t>　</a:t>
            </a:r>
            <a:endParaRPr lang="en-US" altLang="ja-JP" sz="4400" b="1" dirty="0">
              <a:effectLst>
                <a:glow rad="127000">
                  <a:schemeClr val="bg1"/>
                </a:glow>
              </a:effectLst>
            </a:endParaRPr>
          </a:p>
        </p:txBody>
      </p:sp>
    </p:spTree>
    <p:custDataLst>
      <p:tags r:id="rId1"/>
    </p:custDataLst>
    <p:extLst>
      <p:ext uri="{BB962C8B-B14F-4D97-AF65-F5344CB8AC3E}">
        <p14:creationId xmlns:p14="http://schemas.microsoft.com/office/powerpoint/2010/main" val="8826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95201" y="295918"/>
            <a:ext cx="2677656" cy="6378165"/>
          </a:xfrm>
          <a:prstGeom prst="rect">
            <a:avLst/>
          </a:prstGeom>
          <a:solidFill>
            <a:schemeClr val="tx2"/>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err="1">
                <a:ln>
                  <a:noFill/>
                </a:ln>
                <a:solidFill>
                  <a:prstClr val="white"/>
                </a:solidFill>
                <a:effectLst/>
                <a:uLnTx/>
                <a:uFillTx/>
                <a:latin typeface="游ゴシック" panose="020B0400000000000000" pitchFamily="50" charset="-128"/>
                <a:ea typeface="游ゴシック" panose="020B0400000000000000" pitchFamily="50" charset="-128"/>
                <a:cs typeface="+mn-cs"/>
              </a:rPr>
              <a:t>よつて</a:t>
            </a: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善人だにこそ往生すれ、まして悪人はと、</a:t>
            </a:r>
            <a:r>
              <a:rPr kumimoji="1" lang="ja-JP" altLang="en-US" sz="54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仰せ候ひき</a:t>
            </a: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5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1007744" y="630134"/>
            <a:ext cx="4632905" cy="6043949"/>
          </a:xfrm>
          <a:prstGeom prst="rect">
            <a:avLst/>
          </a:prstGeom>
          <a:noFill/>
        </p:spPr>
        <p:txBody>
          <a:bodyPr vert="eaVert" wrap="square" rtlCol="0">
            <a:noAutofit/>
          </a:bodyPr>
          <a:lstStyle/>
          <a:p>
            <a:r>
              <a:rPr lang="ja-JP" altLang="en-US"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善人でさえも往生できるのだから、まして阿弥陀仏の救いの目当てである悪人が往生できるのはいうまでもない。</a:t>
            </a:r>
            <a:endParaRPr lang="en-US" altLang="ja-JP"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　</a:t>
            </a:r>
            <a:endParaRPr lang="en-US" altLang="ja-JP"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222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784977" cy="417646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☆阿弥陀仏は、煩悩をすべて</a:t>
            </a:r>
            <a:r>
              <a:rPr lang="ja-JP" altLang="en-US" sz="4800" b="1" dirty="0" err="1">
                <a:solidFill>
                  <a:schemeClr val="tx1"/>
                </a:solidFill>
                <a:ea typeface="游ゴシック" panose="020B0400000000000000" pitchFamily="50" charset="-128"/>
              </a:rPr>
              <a:t>そ</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なえた悪人が、どのような自</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力の修行をしても迷いの世界</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から離れられないことを、見</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通して本願を建てられた。</a:t>
            </a:r>
            <a:endParaRPr lang="en-US" altLang="ja-JP" sz="4800" b="1" dirty="0">
              <a:solidFill>
                <a:schemeClr val="tx1"/>
              </a:solidFill>
              <a:ea typeface="游ゴシック" panose="020B0400000000000000" pitchFamily="50" charset="-128"/>
            </a:endParaRPr>
          </a:p>
          <a:p>
            <a:endParaRPr lang="en-US" altLang="ja-JP" sz="44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76875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ここまでのポイント①</a:t>
            </a:r>
          </a:p>
        </p:txBody>
      </p:sp>
    </p:spTree>
    <p:custDataLst>
      <p:tags r:id="rId1"/>
    </p:custDataLst>
    <p:extLst>
      <p:ext uri="{BB962C8B-B14F-4D97-AF65-F5344CB8AC3E}">
        <p14:creationId xmlns:p14="http://schemas.microsoft.com/office/powerpoint/2010/main" val="348811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755" y="1772816"/>
            <a:ext cx="8964489" cy="468051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☆本願他力の救いは、悪人を成</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a:t>
            </a:r>
            <a:r>
              <a:rPr lang="ja-JP" altLang="en-US" sz="4800" b="1" dirty="0" err="1">
                <a:solidFill>
                  <a:schemeClr val="tx1"/>
                </a:solidFill>
                <a:ea typeface="游ゴシック" panose="020B0400000000000000" pitchFamily="50" charset="-128"/>
              </a:rPr>
              <a:t>仏させる</a:t>
            </a:r>
            <a:r>
              <a:rPr lang="ja-JP" altLang="en-US" sz="4800" b="1" dirty="0">
                <a:solidFill>
                  <a:schemeClr val="tx1"/>
                </a:solidFill>
                <a:ea typeface="游ゴシック" panose="020B0400000000000000" pitchFamily="50" charset="-128"/>
              </a:rPr>
              <a:t>ことを第一の目的と</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する。</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☆なぜなら、極重の悪人を救う</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ことによって、一切の衆生を</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救うことができるからである。</a:t>
            </a:r>
            <a:endParaRPr lang="en-US" altLang="ja-JP" sz="4800" b="1" dirty="0">
              <a:solidFill>
                <a:schemeClr val="tx1"/>
              </a:solidFill>
              <a:ea typeface="游ゴシック" panose="020B0400000000000000" pitchFamily="50" charset="-128"/>
            </a:endParaRPr>
          </a:p>
          <a:p>
            <a:endParaRPr lang="en-US" altLang="ja-JP" sz="48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840761"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ここまでのポイント②</a:t>
            </a:r>
          </a:p>
        </p:txBody>
      </p:sp>
    </p:spTree>
    <p:custDataLst>
      <p:tags r:id="rId1"/>
    </p:custDataLst>
    <p:extLst>
      <p:ext uri="{BB962C8B-B14F-4D97-AF65-F5344CB8AC3E}">
        <p14:creationId xmlns:p14="http://schemas.microsoft.com/office/powerpoint/2010/main" val="312467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755" y="1772816"/>
            <a:ext cx="8964489" cy="475252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☆万人平等の救いは、衆生の善</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悪を問わない一方的な他力の</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救いによって実現する。</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a:t>
            </a:r>
            <a:r>
              <a:rPr lang="ja-JP" altLang="en-US" sz="4800" b="1" dirty="0">
                <a:solidFill>
                  <a:schemeClr val="tx1"/>
                </a:solidFill>
                <a:latin typeface="游ゴシック" panose="020B0400000000000000" pitchFamily="50" charset="-128"/>
                <a:ea typeface="游ゴシック" panose="020B0400000000000000" pitchFamily="50" charset="-128"/>
              </a:rPr>
              <a:t>本願他力の教えにおいては、</a:t>
            </a:r>
            <a:endParaRPr lang="en-US" altLang="ja-JP" sz="4800" b="1" dirty="0">
              <a:solidFill>
                <a:schemeClr val="tx1"/>
              </a:solidFill>
              <a:latin typeface="游ゴシック" panose="020B0400000000000000" pitchFamily="50" charset="-128"/>
              <a:ea typeface="游ゴシック" panose="020B0400000000000000" pitchFamily="50" charset="-128"/>
            </a:endParaRPr>
          </a:p>
          <a:p>
            <a:r>
              <a:rPr lang="ja-JP" altLang="en-US" sz="4800" b="1" dirty="0">
                <a:solidFill>
                  <a:schemeClr val="tx1"/>
                </a:solidFill>
                <a:latin typeface="游ゴシック" panose="020B0400000000000000" pitchFamily="50" charset="-128"/>
                <a:ea typeface="游ゴシック" panose="020B0400000000000000" pitchFamily="50" charset="-128"/>
              </a:rPr>
              <a:t>　他力におまかせする信心が往</a:t>
            </a:r>
            <a:endParaRPr lang="en-US" altLang="ja-JP" sz="4800" b="1" dirty="0">
              <a:solidFill>
                <a:schemeClr val="tx1"/>
              </a:solidFill>
              <a:latin typeface="游ゴシック" panose="020B0400000000000000" pitchFamily="50" charset="-128"/>
              <a:ea typeface="游ゴシック" panose="020B0400000000000000" pitchFamily="50" charset="-128"/>
            </a:endParaRPr>
          </a:p>
          <a:p>
            <a:r>
              <a:rPr lang="ja-JP" altLang="en-US" sz="4800" b="1" dirty="0">
                <a:solidFill>
                  <a:schemeClr val="tx1"/>
                </a:solidFill>
                <a:latin typeface="游ゴシック" panose="020B0400000000000000" pitchFamily="50" charset="-128"/>
                <a:ea typeface="游ゴシック" panose="020B0400000000000000" pitchFamily="50" charset="-128"/>
              </a:rPr>
              <a:t>　生成仏の因である。</a:t>
            </a:r>
            <a:endParaRPr lang="en-US" altLang="ja-JP" sz="48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840761"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ここまでのポイント③</a:t>
            </a:r>
          </a:p>
        </p:txBody>
      </p:sp>
    </p:spTree>
    <p:custDataLst>
      <p:tags r:id="rId1"/>
    </p:custDataLst>
    <p:extLst>
      <p:ext uri="{BB962C8B-B14F-4D97-AF65-F5344CB8AC3E}">
        <p14:creationId xmlns:p14="http://schemas.microsoft.com/office/powerpoint/2010/main" val="32660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259632" y="1412776"/>
            <a:ext cx="7704856" cy="49776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１、善人と悪人</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２、自力と他力</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３、悪人成仏</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４、悪人正機の源流</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5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5" name="正方形/長方形 4"/>
          <p:cNvSpPr/>
          <p:nvPr/>
        </p:nvSpPr>
        <p:spPr>
          <a:xfrm>
            <a:off x="1249338" y="3712466"/>
            <a:ext cx="4864854" cy="10081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259632" y="4797152"/>
            <a:ext cx="6552728" cy="1000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394375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5F13161E-5A77-7F36-129A-BBAE6C558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2" name="テキスト ボックス 1">
            <a:extLst>
              <a:ext uri="{FF2B5EF4-FFF2-40B4-BE49-F238E27FC236}">
                <a16:creationId xmlns:a16="http://schemas.microsoft.com/office/drawing/2014/main" xmlns="" id="{48796D3D-CD1B-F4E3-2841-E239D85EE6BB}"/>
              </a:ext>
            </a:extLst>
          </p:cNvPr>
          <p:cNvSpPr txBox="1"/>
          <p:nvPr/>
        </p:nvSpPr>
        <p:spPr>
          <a:xfrm>
            <a:off x="593558" y="2614467"/>
            <a:ext cx="7833556" cy="1107996"/>
          </a:xfrm>
          <a:prstGeom prst="rect">
            <a:avLst/>
          </a:prstGeom>
          <a:noFill/>
          <a:effectLst>
            <a:glow rad="228600">
              <a:schemeClr val="accent4">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mj-ea"/>
                <a:ea typeface="+mj-ea"/>
                <a:cs typeface="+mn-cs"/>
              </a:rPr>
              <a:t>４、悪人正機の源流</a:t>
            </a:r>
          </a:p>
        </p:txBody>
      </p:sp>
    </p:spTree>
    <p:custDataLst>
      <p:tags r:id="rId1"/>
    </p:custDataLst>
    <p:extLst>
      <p:ext uri="{BB962C8B-B14F-4D97-AF65-F5344CB8AC3E}">
        <p14:creationId xmlns:p14="http://schemas.microsoft.com/office/powerpoint/2010/main" val="42402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3600" b="1" dirty="0">
                <a:effectLst>
                  <a:glow rad="127000">
                    <a:schemeClr val="bg1"/>
                  </a:glow>
                </a:effectLst>
                <a:latin typeface="游ゴシック" panose="020B0400000000000000" pitchFamily="50" charset="-128"/>
                <a:ea typeface="游ゴシック" panose="020B0400000000000000" pitchFamily="50" charset="-128"/>
              </a:rPr>
              <a:t>（現代語訳）</a:t>
            </a:r>
            <a:endParaRPr lang="en-US" altLang="ja-JP" sz="3600" b="1" dirty="0">
              <a:effectLst>
                <a:glow rad="127000">
                  <a:schemeClr val="bg1"/>
                </a:glow>
              </a:effectLst>
              <a:latin typeface="游ゴシック" panose="020B0400000000000000" pitchFamily="50" charset="-128"/>
              <a:ea typeface="游ゴシック" panose="020B0400000000000000" pitchFamily="50" charset="-128"/>
            </a:endParaRPr>
          </a:p>
          <a:p>
            <a:r>
              <a:rPr lang="ja-JP" altLang="en-US" sz="4400" b="1" dirty="0" smtClean="0">
                <a:effectLst>
                  <a:glow rad="127000">
                    <a:schemeClr val="bg1"/>
                  </a:glow>
                </a:effectLst>
                <a:latin typeface="游ゴシック" panose="020B0400000000000000" pitchFamily="50" charset="-128"/>
                <a:ea typeface="游ゴシック" panose="020B0400000000000000" pitchFamily="50" charset="-128"/>
              </a:rPr>
              <a:t>　善人</a:t>
            </a:r>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でさえ浄土に往生することができるのです。まして悪人はいうまでもありません。</a:t>
            </a:r>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r>
              <a:rPr lang="ja-JP" altLang="en-US" sz="4400" b="1" dirty="0">
                <a:effectLst>
                  <a:glow rad="127000">
                    <a:schemeClr val="bg1"/>
                  </a:glow>
                </a:effectLst>
                <a:latin typeface="游ゴシック" panose="020B0400000000000000" pitchFamily="50" charset="-128"/>
                <a:ea typeface="游ゴシック" panose="020B0400000000000000" pitchFamily="50" charset="-128"/>
              </a:rPr>
              <a:t>　ところが世間の人は普通、「悪人でさえ往生するのだから、まして善人はいうまでもない」といいます。</a:t>
            </a:r>
            <a:endParaRPr lang="en-US" altLang="ja-JP" sz="4400" b="1" dirty="0">
              <a:effectLst>
                <a:glow rad="127000">
                  <a:schemeClr val="bg1"/>
                </a:glow>
              </a:effectLst>
            </a:endParaRPr>
          </a:p>
        </p:txBody>
      </p:sp>
    </p:spTree>
    <p:extLst>
      <p:ext uri="{BB962C8B-B14F-4D97-AF65-F5344CB8AC3E}">
        <p14:creationId xmlns:p14="http://schemas.microsoft.com/office/powerpoint/2010/main" val="22605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95201" y="295918"/>
            <a:ext cx="2677656" cy="6378165"/>
          </a:xfrm>
          <a:prstGeom prst="rect">
            <a:avLst/>
          </a:prstGeom>
          <a:solidFill>
            <a:schemeClr val="tx2"/>
          </a:solidFill>
        </p:spPr>
        <p:txBody>
          <a:bodyPr vert="eaVert" wrap="square" rtlCol="0">
            <a:spAutoFit/>
          </a:bodyPr>
          <a:lstStyle/>
          <a:p>
            <a:r>
              <a:rPr lang="ja-JP" altLang="en-US" sz="5400" b="1" dirty="0" err="1">
                <a:solidFill>
                  <a:schemeClr val="bg1"/>
                </a:solidFill>
                <a:latin typeface="游ゴシック" panose="020B0400000000000000" pitchFamily="50" charset="-128"/>
                <a:ea typeface="游ゴシック" panose="020B0400000000000000" pitchFamily="50" charset="-128"/>
              </a:rPr>
              <a:t>よつて</a:t>
            </a:r>
            <a:r>
              <a:rPr lang="ja-JP" altLang="en-US" sz="5400" b="1" dirty="0">
                <a:solidFill>
                  <a:schemeClr val="bg1"/>
                </a:solidFill>
                <a:latin typeface="游ゴシック" panose="020B0400000000000000" pitchFamily="50" charset="-128"/>
                <a:ea typeface="游ゴシック" panose="020B0400000000000000" pitchFamily="50" charset="-128"/>
              </a:rPr>
              <a:t>善人だにこそ往生すれ、まして悪人はと、</a:t>
            </a:r>
            <a:r>
              <a:rPr lang="ja-JP" altLang="en-US" sz="5400" b="1" dirty="0">
                <a:solidFill>
                  <a:srgbClr val="FF0000"/>
                </a:solidFill>
                <a:latin typeface="游ゴシック" panose="020B0400000000000000" pitchFamily="50" charset="-128"/>
                <a:ea typeface="游ゴシック" panose="020B0400000000000000" pitchFamily="50" charset="-128"/>
              </a:rPr>
              <a:t>仰せ候ひき</a:t>
            </a:r>
            <a:r>
              <a:rPr lang="ja-JP" altLang="en-US" sz="5400" b="1" dirty="0">
                <a:solidFill>
                  <a:schemeClr val="bg1"/>
                </a:solidFill>
                <a:latin typeface="游ゴシック" panose="020B0400000000000000" pitchFamily="50" charset="-128"/>
                <a:ea typeface="游ゴシック" panose="020B0400000000000000" pitchFamily="50" charset="-128"/>
              </a:rPr>
              <a:t>。</a:t>
            </a:r>
            <a:r>
              <a:rPr lang="ja-JP" altLang="en-US" sz="54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3923928" y="482931"/>
            <a:ext cx="1846659" cy="6367851"/>
          </a:xfrm>
          <a:prstGeom prst="rect">
            <a:avLst/>
          </a:prstGeom>
          <a:noFill/>
          <a:ln w="38100">
            <a:noFill/>
          </a:ln>
        </p:spPr>
        <p:txBody>
          <a:bodyPr vert="eaVert" wrap="square">
            <a:spAutoFit/>
          </a:bodyPr>
          <a:lstStyle/>
          <a:p>
            <a:r>
              <a:rPr lang="ja-JP" altLang="en-US" sz="5400" b="1" dirty="0">
                <a:latin typeface="游ゴシック" panose="020B0400000000000000" pitchFamily="50" charset="-128"/>
                <a:ea typeface="游ゴシック" panose="020B0400000000000000" pitchFamily="50" charset="-128"/>
              </a:rPr>
              <a:t>～と</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親鸞聖人は</a:t>
            </a:r>
            <a:r>
              <a:rPr lang="en-US" altLang="ja-JP" sz="5400" b="1" dirty="0">
                <a:latin typeface="游ゴシック" panose="020B0400000000000000" pitchFamily="50" charset="-128"/>
                <a:ea typeface="游ゴシック" panose="020B0400000000000000" pitchFamily="50" charset="-128"/>
              </a:rPr>
              <a:t>〉</a:t>
            </a:r>
          </a:p>
          <a:p>
            <a:r>
              <a:rPr lang="ja-JP" altLang="en-US" sz="5400" b="1" dirty="0">
                <a:solidFill>
                  <a:srgbClr val="FF0000"/>
                </a:solidFill>
                <a:latin typeface="游ゴシック" panose="020B0400000000000000" pitchFamily="50" charset="-128"/>
                <a:ea typeface="游ゴシック" panose="020B0400000000000000" pitchFamily="50" charset="-128"/>
              </a:rPr>
              <a:t>仰せられました</a:t>
            </a:r>
            <a:r>
              <a:rPr lang="ja-JP" altLang="en-US" sz="5400" b="1" dirty="0">
                <a:latin typeface="游ゴシック" panose="020B0400000000000000" pitchFamily="50" charset="-128"/>
                <a:ea typeface="游ゴシック" panose="020B0400000000000000" pitchFamily="50" charset="-128"/>
              </a:rPr>
              <a:t>。</a:t>
            </a:r>
            <a:endParaRPr lang="ja-JP" altLang="en-US" sz="5400" b="1" dirty="0"/>
          </a:p>
        </p:txBody>
      </p:sp>
      <p:pic>
        <p:nvPicPr>
          <p:cNvPr id="10" name="図 9">
            <a:extLst>
              <a:ext uri="{FF2B5EF4-FFF2-40B4-BE49-F238E27FC236}">
                <a16:creationId xmlns:a16="http://schemas.microsoft.com/office/drawing/2014/main" xmlns="" id="{1D118BC9-BDB3-5F2A-9468-380F60560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44" y="1988840"/>
            <a:ext cx="3456384" cy="4447463"/>
          </a:xfrm>
          <a:prstGeom prst="rect">
            <a:avLst/>
          </a:prstGeom>
        </p:spPr>
      </p:pic>
    </p:spTree>
    <p:custDataLst>
      <p:tags r:id="rId1"/>
    </p:custDataLst>
    <p:extLst>
      <p:ext uri="{BB962C8B-B14F-4D97-AF65-F5344CB8AC3E}">
        <p14:creationId xmlns:p14="http://schemas.microsoft.com/office/powerpoint/2010/main" val="1881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38565" y="200181"/>
            <a:ext cx="677108" cy="6476130"/>
          </a:xfrm>
          <a:prstGeom prst="rect">
            <a:avLst/>
          </a:prstGeom>
          <a:solidFill>
            <a:schemeClr val="tx1"/>
          </a:solidFill>
        </p:spPr>
        <p:txBody>
          <a:bodyPr vert="eaVert" wrap="square" rtlCol="0">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第一条・第二条・第四条～第九条</a:t>
            </a:r>
          </a:p>
        </p:txBody>
      </p:sp>
      <p:sp>
        <p:nvSpPr>
          <p:cNvPr id="10" name="正方形/長方形 9"/>
          <p:cNvSpPr/>
          <p:nvPr/>
        </p:nvSpPr>
        <p:spPr>
          <a:xfrm>
            <a:off x="6469318" y="557926"/>
            <a:ext cx="923330" cy="3623902"/>
          </a:xfrm>
          <a:prstGeom prst="rect">
            <a:avLst/>
          </a:prstGeom>
          <a:ln w="57150">
            <a:noFill/>
          </a:ln>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～と</a:t>
            </a:r>
            <a:r>
              <a:rPr lang="ja-JP" altLang="en-US" sz="4800" b="1" dirty="0">
                <a:solidFill>
                  <a:srgbClr val="00B0F0"/>
                </a:solidFill>
                <a:latin typeface="游ゴシック" panose="020B0400000000000000" pitchFamily="50" charset="-128"/>
                <a:ea typeface="游ゴシック" panose="020B0400000000000000" pitchFamily="50" charset="-128"/>
              </a:rPr>
              <a:t>云々</a:t>
            </a:r>
            <a:r>
              <a:rPr lang="ja-JP" altLang="en-US" sz="4800" b="1" dirty="0">
                <a:latin typeface="游ゴシック" panose="020B0400000000000000" pitchFamily="50" charset="-128"/>
                <a:ea typeface="游ゴシック" panose="020B0400000000000000" pitchFamily="50" charset="-128"/>
              </a:rPr>
              <a:t>。</a:t>
            </a:r>
            <a:endParaRPr lang="ja-JP" altLang="en-US" sz="4800" b="1" dirty="0"/>
          </a:p>
        </p:txBody>
      </p:sp>
      <p:sp>
        <p:nvSpPr>
          <p:cNvPr id="21" name="正方形/長方形 20"/>
          <p:cNvSpPr/>
          <p:nvPr/>
        </p:nvSpPr>
        <p:spPr>
          <a:xfrm>
            <a:off x="5111867" y="692696"/>
            <a:ext cx="1415772" cy="5791481"/>
          </a:xfrm>
          <a:prstGeom prst="rect">
            <a:avLst/>
          </a:prstGeom>
          <a:noFill/>
          <a:ln w="38100">
            <a:noFill/>
          </a:ln>
        </p:spPr>
        <p:txBody>
          <a:bodyPr vert="eaVert" wrap="square">
            <a:spAutoFit/>
          </a:bodyPr>
          <a:lstStyle/>
          <a:p>
            <a:r>
              <a:rPr lang="ja-JP" altLang="en-US" sz="4000" b="1" dirty="0">
                <a:latin typeface="游ゴシック" panose="020B0400000000000000" pitchFamily="50" charset="-128"/>
                <a:ea typeface="游ゴシック" panose="020B0400000000000000" pitchFamily="50" charset="-128"/>
              </a:rPr>
              <a:t>（～と、</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親鸞聖人は</a:t>
            </a:r>
            <a:r>
              <a:rPr lang="en-US" altLang="ja-JP" sz="4000" b="1" dirty="0">
                <a:latin typeface="游ゴシック" panose="020B0400000000000000" pitchFamily="50" charset="-128"/>
                <a:ea typeface="游ゴシック" panose="020B0400000000000000" pitchFamily="50" charset="-128"/>
              </a:rPr>
              <a:t>〉</a:t>
            </a:r>
            <a:r>
              <a:rPr lang="ja-JP" altLang="en-US" sz="4000" b="1" dirty="0">
                <a:solidFill>
                  <a:srgbClr val="00B0F0"/>
                </a:solidFill>
                <a:latin typeface="游ゴシック" panose="020B0400000000000000" pitchFamily="50" charset="-128"/>
                <a:ea typeface="游ゴシック" panose="020B0400000000000000" pitchFamily="50" charset="-128"/>
              </a:rPr>
              <a:t>言われました</a:t>
            </a:r>
            <a:r>
              <a:rPr lang="ja-JP" altLang="en-US" sz="4000" b="1" dirty="0">
                <a:latin typeface="游ゴシック" panose="020B0400000000000000" pitchFamily="50" charset="-128"/>
                <a:ea typeface="游ゴシック" panose="020B0400000000000000" pitchFamily="50" charset="-128"/>
              </a:rPr>
              <a:t>。）</a:t>
            </a:r>
            <a:endParaRPr lang="ja-JP" altLang="en-US" sz="4000" b="1" dirty="0"/>
          </a:p>
        </p:txBody>
      </p:sp>
      <p:sp>
        <p:nvSpPr>
          <p:cNvPr id="18" name="正方形/長方形 17"/>
          <p:cNvSpPr/>
          <p:nvPr/>
        </p:nvSpPr>
        <p:spPr>
          <a:xfrm>
            <a:off x="2628985" y="557926"/>
            <a:ext cx="923330" cy="5288624"/>
          </a:xfrm>
          <a:prstGeom prst="rect">
            <a:avLst/>
          </a:prstGeom>
          <a:ln w="57150">
            <a:noFill/>
          </a:ln>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～と</a:t>
            </a:r>
            <a:r>
              <a:rPr lang="ja-JP" altLang="en-US" sz="4800" b="1" dirty="0">
                <a:solidFill>
                  <a:srgbClr val="FF3300"/>
                </a:solidFill>
                <a:latin typeface="游ゴシック" panose="020B0400000000000000" pitchFamily="50" charset="-128"/>
                <a:ea typeface="游ゴシック" panose="020B0400000000000000" pitchFamily="50" charset="-128"/>
              </a:rPr>
              <a:t>仰せ候ひき</a:t>
            </a:r>
            <a:r>
              <a:rPr lang="ja-JP" altLang="en-US" sz="4800" b="1" dirty="0">
                <a:latin typeface="游ゴシック" panose="020B0400000000000000" pitchFamily="50" charset="-128"/>
                <a:ea typeface="游ゴシック" panose="020B0400000000000000" pitchFamily="50" charset="-128"/>
              </a:rPr>
              <a:t>。</a:t>
            </a:r>
            <a:endParaRPr lang="ja-JP" altLang="en-US" sz="4800" b="1" dirty="0"/>
          </a:p>
        </p:txBody>
      </p:sp>
      <p:sp>
        <p:nvSpPr>
          <p:cNvPr id="19" name="テキスト ボックス 18"/>
          <p:cNvSpPr txBox="1"/>
          <p:nvPr/>
        </p:nvSpPr>
        <p:spPr>
          <a:xfrm>
            <a:off x="3739911" y="231148"/>
            <a:ext cx="738664" cy="3799958"/>
          </a:xfrm>
          <a:prstGeom prst="rect">
            <a:avLst/>
          </a:prstGeom>
          <a:solidFill>
            <a:schemeClr val="tx1"/>
          </a:solidFill>
        </p:spPr>
        <p:txBody>
          <a:bodyPr vert="eaVert" wrap="square" rtlCol="0">
            <a:spAutoFit/>
          </a:bodyPr>
          <a:lstStyle/>
          <a:p>
            <a:r>
              <a:rPr kumimoji="1" lang="ja-JP" altLang="en-US" sz="3600" b="1" dirty="0">
                <a:solidFill>
                  <a:schemeClr val="bg1"/>
                </a:solidFill>
                <a:latin typeface="游ゴシック" panose="020B0400000000000000" pitchFamily="50" charset="-128"/>
                <a:ea typeface="游ゴシック" panose="020B0400000000000000" pitchFamily="50" charset="-128"/>
              </a:rPr>
              <a:t>第三条・第十条</a:t>
            </a:r>
          </a:p>
        </p:txBody>
      </p:sp>
      <p:sp>
        <p:nvSpPr>
          <p:cNvPr id="11" name="テキスト ボックス 10"/>
          <p:cNvSpPr txBox="1"/>
          <p:nvPr/>
        </p:nvSpPr>
        <p:spPr>
          <a:xfrm>
            <a:off x="810173" y="344303"/>
            <a:ext cx="1415772" cy="5748994"/>
          </a:xfrm>
          <a:prstGeom prst="rect">
            <a:avLst/>
          </a:prstGeom>
          <a:solidFill>
            <a:srgbClr val="FFFF00"/>
          </a:solidFill>
        </p:spPr>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この違いには、</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何か意味があるのでは？</a:t>
            </a:r>
          </a:p>
        </p:txBody>
      </p:sp>
    </p:spTree>
    <p:custDataLst>
      <p:tags r:id="rId1"/>
    </p:custDataLst>
    <p:extLst>
      <p:ext uri="{BB962C8B-B14F-4D97-AF65-F5344CB8AC3E}">
        <p14:creationId xmlns:p14="http://schemas.microsoft.com/office/powerpoint/2010/main" val="11948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8" grpId="0"/>
      <p:bldP spid="19" grpId="0" animBg="1"/>
      <p:bldP spid="1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6819EB05-9D74-B03D-0496-AA185B373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9823" y="4569959"/>
            <a:ext cx="3349086" cy="3075884"/>
          </a:xfrm>
          <a:prstGeom prst="rect">
            <a:avLst/>
          </a:prstGeom>
        </p:spPr>
      </p:pic>
      <p:sp>
        <p:nvSpPr>
          <p:cNvPr id="19" name="テキスト ボックス 18"/>
          <p:cNvSpPr txBox="1"/>
          <p:nvPr/>
        </p:nvSpPr>
        <p:spPr>
          <a:xfrm>
            <a:off x="8038836" y="332656"/>
            <a:ext cx="738664" cy="1544208"/>
          </a:xfrm>
          <a:prstGeom prst="rect">
            <a:avLst/>
          </a:prstGeom>
          <a:solidFill>
            <a:schemeClr val="tx1"/>
          </a:solidFill>
        </p:spPr>
        <p:txBody>
          <a:bodyPr vert="eaVert" wrap="square" rtlCol="0">
            <a:spAutoFit/>
          </a:bodyPr>
          <a:lstStyle/>
          <a:p>
            <a:r>
              <a:rPr kumimoji="1" lang="ja-JP" altLang="en-US" sz="3600" b="1" dirty="0">
                <a:solidFill>
                  <a:schemeClr val="bg1"/>
                </a:solidFill>
                <a:latin typeface="游ゴシック" panose="020B0400000000000000" pitchFamily="50" charset="-128"/>
                <a:ea typeface="游ゴシック" panose="020B0400000000000000" pitchFamily="50" charset="-128"/>
              </a:rPr>
              <a:t>第十条</a:t>
            </a:r>
          </a:p>
        </p:txBody>
      </p:sp>
      <p:sp>
        <p:nvSpPr>
          <p:cNvPr id="3" name="正方形/長方形 2"/>
          <p:cNvSpPr/>
          <p:nvPr/>
        </p:nvSpPr>
        <p:spPr>
          <a:xfrm>
            <a:off x="6001750" y="332656"/>
            <a:ext cx="2012859" cy="6192688"/>
          </a:xfrm>
          <a:prstGeom prst="rect">
            <a:avLst/>
          </a:prstGeom>
        </p:spPr>
        <p:txBody>
          <a:bodyPr vert="eaVert" wrap="square">
            <a:spAutoFit/>
          </a:bodyPr>
          <a:lstStyle/>
          <a:p>
            <a:pPr>
              <a:lnSpc>
                <a:spcPct val="110000"/>
              </a:lnSpc>
            </a:pPr>
            <a:r>
              <a:rPr lang="ja-JP" altLang="en-US" sz="3600" b="1" dirty="0">
                <a:latin typeface="游ゴシック" panose="020B0400000000000000" pitchFamily="50" charset="-128"/>
                <a:ea typeface="游ゴシック" panose="020B0400000000000000" pitchFamily="50" charset="-128"/>
              </a:rPr>
              <a:t>念仏には</a:t>
            </a:r>
            <a:r>
              <a:rPr lang="ja-JP" altLang="en-US" sz="3600" b="1" dirty="0">
                <a:solidFill>
                  <a:srgbClr val="FF0000"/>
                </a:solidFill>
                <a:latin typeface="游ゴシック" panose="020B0400000000000000" pitchFamily="50" charset="-128"/>
                <a:ea typeface="游ゴシック" panose="020B0400000000000000" pitchFamily="50" charset="-128"/>
              </a:rPr>
              <a:t>無義をもって義と</a:t>
            </a:r>
            <a:r>
              <a:rPr lang="ja-JP" altLang="en-US" sz="3600" b="1" dirty="0" err="1">
                <a:solidFill>
                  <a:srgbClr val="FF0000"/>
                </a:solidFill>
                <a:latin typeface="游ゴシック" panose="020B0400000000000000" pitchFamily="50" charset="-128"/>
                <a:ea typeface="游ゴシック" panose="020B0400000000000000" pitchFamily="50" charset="-128"/>
              </a:rPr>
              <a:t>す</a:t>
            </a:r>
            <a:r>
              <a:rPr lang="ja-JP" altLang="en-US" sz="3600" b="1" dirty="0">
                <a:latin typeface="游ゴシック" panose="020B0400000000000000" pitchFamily="50" charset="-128"/>
                <a:ea typeface="游ゴシック" panose="020B0400000000000000" pitchFamily="50" charset="-128"/>
              </a:rPr>
              <a:t>。不可称不可説不可思議のゆえにと仰せ候ひき。</a:t>
            </a:r>
          </a:p>
        </p:txBody>
      </p:sp>
      <p:sp>
        <p:nvSpPr>
          <p:cNvPr id="4" name="正方形/長方形 3"/>
          <p:cNvSpPr/>
          <p:nvPr/>
        </p:nvSpPr>
        <p:spPr>
          <a:xfrm>
            <a:off x="2666265" y="264606"/>
            <a:ext cx="2012859" cy="6163377"/>
          </a:xfrm>
          <a:prstGeom prst="rect">
            <a:avLst/>
          </a:prstGeom>
        </p:spPr>
        <p:txBody>
          <a:bodyPr vert="eaVert" wrap="square">
            <a:spAutoFit/>
          </a:bodyPr>
          <a:lstStyle/>
          <a:p>
            <a:pPr>
              <a:lnSpc>
                <a:spcPct val="110000"/>
              </a:lnSpc>
            </a:pPr>
            <a:r>
              <a:rPr lang="ja-JP" altLang="en-US" sz="3600" b="1" dirty="0">
                <a:effectLst>
                  <a:glow rad="127000">
                    <a:schemeClr val="bg1"/>
                  </a:glow>
                </a:effectLst>
                <a:latin typeface="游ゴシック" panose="020B0400000000000000" pitchFamily="50" charset="-128"/>
                <a:ea typeface="游ゴシック" panose="020B0400000000000000" pitchFamily="50" charset="-128"/>
              </a:rPr>
              <a:t>「他力には義なきを義とす」と、聖人</a:t>
            </a:r>
            <a:r>
              <a:rPr lang="ja-JP" altLang="en-US" sz="2800" b="1" dirty="0">
                <a:effectLst>
                  <a:glow rad="127000">
                    <a:schemeClr val="bg1"/>
                  </a:glow>
                </a:effectLst>
                <a:latin typeface="游ゴシック" panose="020B0400000000000000" pitchFamily="50" charset="-128"/>
                <a:ea typeface="游ゴシック" panose="020B0400000000000000" pitchFamily="50" charset="-128"/>
              </a:rPr>
              <a:t>（法然）</a:t>
            </a:r>
            <a:r>
              <a:rPr lang="ja-JP" altLang="en-US" sz="3600" b="1" dirty="0">
                <a:effectLst>
                  <a:glow rad="127000">
                    <a:schemeClr val="bg1"/>
                  </a:glow>
                </a:effectLst>
                <a:latin typeface="游ゴシック" panose="020B0400000000000000" pitchFamily="50" charset="-128"/>
                <a:ea typeface="游ゴシック" panose="020B0400000000000000" pitchFamily="50" charset="-128"/>
              </a:rPr>
              <a:t>の仰せごとにてありき。</a:t>
            </a:r>
          </a:p>
        </p:txBody>
      </p:sp>
      <p:sp>
        <p:nvSpPr>
          <p:cNvPr id="12" name="正方形/長方形 11"/>
          <p:cNvSpPr/>
          <p:nvPr/>
        </p:nvSpPr>
        <p:spPr>
          <a:xfrm>
            <a:off x="325003" y="572432"/>
            <a:ext cx="2351413" cy="6163377"/>
          </a:xfrm>
          <a:prstGeom prst="rect">
            <a:avLst/>
          </a:prstGeom>
        </p:spPr>
        <p:txBody>
          <a:bodyPr vert="eaVert" wrap="square">
            <a:spAutoFit/>
          </a:bodyPr>
          <a:lstStyle/>
          <a:p>
            <a:pPr>
              <a:lnSpc>
                <a:spcPct val="110000"/>
              </a:lnSpc>
            </a:pPr>
            <a:r>
              <a:rPr lang="ja-JP" altLang="en-US" sz="3200" b="1" dirty="0">
                <a:latin typeface="游ゴシック" panose="020B0400000000000000" pitchFamily="50" charset="-128"/>
                <a:ea typeface="游ゴシック" panose="020B0400000000000000" pitchFamily="50" charset="-128"/>
              </a:rPr>
              <a:t>（「他力においては義のないことをもって根本の法義とする」と、法然聖人は仰せになりました。）</a:t>
            </a:r>
          </a:p>
        </p:txBody>
      </p:sp>
      <p:sp>
        <p:nvSpPr>
          <p:cNvPr id="13" name="正方形/長方形 12"/>
          <p:cNvSpPr/>
          <p:nvPr/>
        </p:nvSpPr>
        <p:spPr>
          <a:xfrm>
            <a:off x="4714779" y="263335"/>
            <a:ext cx="726353" cy="3813738"/>
          </a:xfrm>
          <a:prstGeom prst="rect">
            <a:avLst/>
          </a:prstGeom>
          <a:solidFill>
            <a:srgbClr val="00B050"/>
          </a:solidFill>
        </p:spPr>
        <p:txBody>
          <a:bodyPr vert="eaVert" wrap="square">
            <a:spAutoFit/>
          </a:bodyPr>
          <a:lstStyle/>
          <a:p>
            <a:pPr>
              <a:lnSpc>
                <a:spcPct val="110000"/>
              </a:lnSpc>
            </a:pPr>
            <a:r>
              <a:rPr lang="en-US" altLang="ja-JP" sz="3200" b="1" dirty="0">
                <a:solidFill>
                  <a:schemeClr val="bg1"/>
                </a:solidFill>
                <a:latin typeface="游ゴシック" panose="020B0400000000000000" pitchFamily="50" charset="-128"/>
                <a:ea typeface="游ゴシック" panose="020B0400000000000000" pitchFamily="50" charset="-128"/>
              </a:rPr>
              <a:t>『</a:t>
            </a:r>
            <a:r>
              <a:rPr lang="ja-JP" altLang="en-US" sz="3200" b="1" dirty="0">
                <a:solidFill>
                  <a:schemeClr val="bg1"/>
                </a:solidFill>
                <a:latin typeface="游ゴシック" panose="020B0400000000000000" pitchFamily="50" charset="-128"/>
                <a:ea typeface="游ゴシック" panose="020B0400000000000000" pitchFamily="50" charset="-128"/>
              </a:rPr>
              <a:t>親鸞聖人御消息</a:t>
            </a:r>
            <a:r>
              <a:rPr lang="en-US" altLang="ja-JP" sz="3200" b="1" dirty="0">
                <a:solidFill>
                  <a:schemeClr val="bg1"/>
                </a:solidFill>
                <a:latin typeface="游ゴシック" panose="020B0400000000000000" pitchFamily="50" charset="-128"/>
                <a:ea typeface="游ゴシック" panose="020B0400000000000000" pitchFamily="50" charset="-128"/>
              </a:rPr>
              <a:t>』</a:t>
            </a:r>
            <a:endParaRPr lang="ja-JP" altLang="en-US" sz="32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2482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6732240" y="548680"/>
            <a:ext cx="861774" cy="5288624"/>
          </a:xfrm>
          <a:prstGeom prst="rect">
            <a:avLst/>
          </a:prstGeom>
          <a:ln w="57150">
            <a:noFill/>
          </a:ln>
        </p:spPr>
        <p:txBody>
          <a:bodyPr vert="eaVert" wrap="square">
            <a:spAutoFit/>
          </a:bodyPr>
          <a:lstStyle/>
          <a:p>
            <a:r>
              <a:rPr lang="ja-JP" altLang="en-US" sz="4400" b="1" dirty="0">
                <a:latin typeface="游ゴシック" panose="020B0400000000000000" pitchFamily="50" charset="-128"/>
                <a:ea typeface="游ゴシック" panose="020B0400000000000000" pitchFamily="50" charset="-128"/>
              </a:rPr>
              <a:t>～と</a:t>
            </a:r>
            <a:r>
              <a:rPr lang="ja-JP" altLang="en-US" sz="4400" b="1" dirty="0">
                <a:solidFill>
                  <a:srgbClr val="FF3300"/>
                </a:solidFill>
                <a:latin typeface="游ゴシック" panose="020B0400000000000000" pitchFamily="50" charset="-128"/>
                <a:ea typeface="游ゴシック" panose="020B0400000000000000" pitchFamily="50" charset="-128"/>
              </a:rPr>
              <a:t>仰せ候ひき</a:t>
            </a:r>
            <a:r>
              <a:rPr lang="ja-JP" altLang="en-US" sz="4400" b="1" dirty="0">
                <a:latin typeface="游ゴシック" panose="020B0400000000000000" pitchFamily="50" charset="-128"/>
                <a:ea typeface="游ゴシック" panose="020B0400000000000000" pitchFamily="50" charset="-128"/>
              </a:rPr>
              <a:t>。</a:t>
            </a:r>
            <a:endParaRPr lang="ja-JP" altLang="en-US" sz="4400" b="1" dirty="0"/>
          </a:p>
        </p:txBody>
      </p:sp>
      <p:sp>
        <p:nvSpPr>
          <p:cNvPr id="19" name="テキスト ボックス 18"/>
          <p:cNvSpPr txBox="1"/>
          <p:nvPr/>
        </p:nvSpPr>
        <p:spPr>
          <a:xfrm>
            <a:off x="7833733" y="376875"/>
            <a:ext cx="677108" cy="1467949"/>
          </a:xfrm>
          <a:prstGeom prst="rect">
            <a:avLst/>
          </a:prstGeom>
          <a:solidFill>
            <a:schemeClr val="tx1"/>
          </a:solidFill>
        </p:spPr>
        <p:txBody>
          <a:bodyPr vert="eaVert" wrap="square" rtlCol="0">
            <a:spAutoFit/>
          </a:bodyPr>
          <a:lstStyle/>
          <a:p>
            <a:r>
              <a:rPr kumimoji="1" lang="ja-JP" altLang="en-US" sz="3200" b="1" dirty="0">
                <a:solidFill>
                  <a:schemeClr val="bg1"/>
                </a:solidFill>
                <a:latin typeface="游ゴシック" panose="020B0400000000000000" pitchFamily="50" charset="-128"/>
                <a:ea typeface="游ゴシック" panose="020B0400000000000000" pitchFamily="50" charset="-128"/>
              </a:rPr>
              <a:t>第十条</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73" y="3215507"/>
            <a:ext cx="4696307" cy="4221088"/>
          </a:xfrm>
          <a:prstGeom prst="rect">
            <a:avLst/>
          </a:prstGeom>
        </p:spPr>
      </p:pic>
      <p:sp>
        <p:nvSpPr>
          <p:cNvPr id="12" name="正方形/長方形 11"/>
          <p:cNvSpPr/>
          <p:nvPr/>
        </p:nvSpPr>
        <p:spPr>
          <a:xfrm>
            <a:off x="4925712" y="548680"/>
            <a:ext cx="1538883" cy="5748337"/>
          </a:xfrm>
          <a:prstGeom prst="rect">
            <a:avLst/>
          </a:prstGeom>
        </p:spPr>
        <p:txBody>
          <a:bodyPr vert="eaVert" wrap="square">
            <a:spAutoFit/>
          </a:bodyPr>
          <a:lstStyle/>
          <a:p>
            <a:pPr>
              <a:lnSpc>
                <a:spcPct val="110000"/>
              </a:lnSpc>
            </a:pPr>
            <a:r>
              <a:rPr lang="ja-JP" altLang="en-US" sz="4000" b="1" dirty="0">
                <a:effectLst>
                  <a:glow rad="127000">
                    <a:schemeClr val="bg1"/>
                  </a:glow>
                </a:effectLst>
                <a:latin typeface="游ゴシック" panose="020B0400000000000000" pitchFamily="50" charset="-128"/>
                <a:ea typeface="游ゴシック" panose="020B0400000000000000" pitchFamily="50" charset="-128"/>
              </a:rPr>
              <a:t>（～と</a:t>
            </a:r>
            <a:r>
              <a:rPr lang="ja-JP" altLang="en-US"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法然聖人は仰せになりました。</a:t>
            </a:r>
            <a:r>
              <a:rPr lang="ja-JP" altLang="en-US" sz="4000" b="1" dirty="0">
                <a:effectLst>
                  <a:glow rad="127000">
                    <a:schemeClr val="bg1"/>
                  </a:glow>
                </a:effectLst>
                <a:latin typeface="游ゴシック" panose="020B0400000000000000" pitchFamily="50" charset="-128"/>
                <a:ea typeface="游ゴシック" panose="020B0400000000000000" pitchFamily="50" charset="-128"/>
              </a:rPr>
              <a:t>）</a:t>
            </a:r>
          </a:p>
        </p:txBody>
      </p:sp>
      <p:sp>
        <p:nvSpPr>
          <p:cNvPr id="13" name="正方形/長方形 12"/>
          <p:cNvSpPr/>
          <p:nvPr/>
        </p:nvSpPr>
        <p:spPr>
          <a:xfrm>
            <a:off x="706511" y="517217"/>
            <a:ext cx="2215991" cy="6163377"/>
          </a:xfrm>
          <a:prstGeom prst="rect">
            <a:avLst/>
          </a:prstGeom>
        </p:spPr>
        <p:txBody>
          <a:bodyPr vert="eaVert" wrap="square">
            <a:spAutoFit/>
          </a:bodyPr>
          <a:lstStyle/>
          <a:p>
            <a:pPr>
              <a:lnSpc>
                <a:spcPct val="110000"/>
              </a:lnSpc>
            </a:pPr>
            <a:r>
              <a:rPr lang="ja-JP" altLang="en-US" sz="4000" b="1" dirty="0">
                <a:effectLst>
                  <a:glow rad="127000">
                    <a:schemeClr val="bg1"/>
                  </a:glow>
                </a:effectLst>
                <a:latin typeface="游ゴシック" panose="020B0400000000000000" pitchFamily="50" charset="-128"/>
                <a:ea typeface="游ゴシック" panose="020B0400000000000000" pitchFamily="50" charset="-128"/>
              </a:rPr>
              <a:t>第三条の言葉も、</a:t>
            </a:r>
            <a:endParaRPr lang="en-US" altLang="ja-JP" sz="4000" b="1" dirty="0">
              <a:effectLst>
                <a:glow rad="127000">
                  <a:schemeClr val="bg1"/>
                </a:glow>
              </a:effectLst>
              <a:latin typeface="游ゴシック" panose="020B0400000000000000" pitchFamily="50" charset="-128"/>
              <a:ea typeface="游ゴシック" panose="020B0400000000000000" pitchFamily="50" charset="-128"/>
            </a:endParaRPr>
          </a:p>
          <a:p>
            <a:pPr>
              <a:lnSpc>
                <a:spcPct val="110000"/>
              </a:lnSpc>
            </a:pPr>
            <a:r>
              <a:rPr lang="ja-JP" altLang="en-US" sz="4000" b="1" dirty="0">
                <a:effectLst>
                  <a:glow rad="127000">
                    <a:schemeClr val="bg1"/>
                  </a:glow>
                </a:effectLst>
                <a:latin typeface="游ゴシック" panose="020B0400000000000000" pitchFamily="50" charset="-128"/>
                <a:ea typeface="游ゴシック" panose="020B0400000000000000" pitchFamily="50" charset="-128"/>
              </a:rPr>
              <a:t>法然聖人の言葉だった</a:t>
            </a:r>
            <a:endParaRPr lang="en-US" altLang="ja-JP" sz="4000" b="1" dirty="0">
              <a:effectLst>
                <a:glow rad="127000">
                  <a:schemeClr val="bg1"/>
                </a:glow>
              </a:effectLst>
              <a:latin typeface="游ゴシック" panose="020B0400000000000000" pitchFamily="50" charset="-128"/>
              <a:ea typeface="游ゴシック" panose="020B0400000000000000" pitchFamily="50" charset="-128"/>
            </a:endParaRPr>
          </a:p>
          <a:p>
            <a:pPr>
              <a:lnSpc>
                <a:spcPct val="110000"/>
              </a:lnSpc>
            </a:pPr>
            <a:r>
              <a:rPr lang="ja-JP" altLang="en-US" sz="4000" b="1" dirty="0">
                <a:effectLst>
                  <a:glow rad="127000">
                    <a:schemeClr val="bg1"/>
                  </a:glow>
                </a:effectLst>
                <a:latin typeface="游ゴシック" panose="020B0400000000000000" pitchFamily="50" charset="-128"/>
                <a:ea typeface="游ゴシック" panose="020B0400000000000000" pitchFamily="50" charset="-128"/>
              </a:rPr>
              <a:t>可能性がある</a:t>
            </a:r>
          </a:p>
        </p:txBody>
      </p:sp>
    </p:spTree>
    <p:custDataLst>
      <p:tags r:id="rId1"/>
    </p:custDataLst>
    <p:extLst>
      <p:ext uri="{BB962C8B-B14F-4D97-AF65-F5344CB8AC3E}">
        <p14:creationId xmlns:p14="http://schemas.microsoft.com/office/powerpoint/2010/main" val="212897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69104" y="344525"/>
            <a:ext cx="2012859" cy="6192688"/>
          </a:xfrm>
          <a:prstGeom prst="rect">
            <a:avLst/>
          </a:prstGeom>
          <a:noFill/>
        </p:spPr>
        <p:txBody>
          <a:bodyPr vert="eaVert" wrap="square" rtlCol="0">
            <a:spAutoFit/>
          </a:bodyPr>
          <a:lstStyle/>
          <a:p>
            <a:pPr>
              <a:lnSpc>
                <a:spcPct val="110000"/>
              </a:lnSpc>
            </a:pPr>
            <a:r>
              <a:rPr kumimoji="1" lang="ja-JP" altLang="en-US" sz="3600" b="1" dirty="0">
                <a:latin typeface="游ゴシック" panose="020B0400000000000000" pitchFamily="50" charset="-128"/>
                <a:ea typeface="游ゴシック" panose="020B0400000000000000" pitchFamily="50" charset="-128"/>
              </a:rPr>
              <a:t>龍谷大学図書館所蔵</a:t>
            </a:r>
            <a:endParaRPr kumimoji="1" lang="en-US" altLang="ja-JP" sz="3600" b="1" dirty="0">
              <a:latin typeface="游ゴシック" panose="020B0400000000000000" pitchFamily="50" charset="-128"/>
              <a:ea typeface="游ゴシック" panose="020B0400000000000000" pitchFamily="50" charset="-128"/>
            </a:endParaRPr>
          </a:p>
          <a:p>
            <a:pPr>
              <a:lnSpc>
                <a:spcPct val="110000"/>
              </a:lnSpc>
            </a:pP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歎異抄</a:t>
            </a: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古写本</a:t>
            </a:r>
            <a:endParaRPr kumimoji="1" lang="en-US" altLang="ja-JP" sz="3600" b="1" dirty="0">
              <a:latin typeface="游ゴシック" panose="020B0400000000000000" pitchFamily="50" charset="-128"/>
              <a:ea typeface="游ゴシック" panose="020B0400000000000000" pitchFamily="50" charset="-128"/>
            </a:endParaRPr>
          </a:p>
          <a:p>
            <a:pPr>
              <a:lnSpc>
                <a:spcPct val="110000"/>
              </a:lnSpc>
            </a:pPr>
            <a:r>
              <a:rPr kumimoji="1" lang="ja-JP" altLang="en-US" sz="3600" b="1" dirty="0">
                <a:latin typeface="游ゴシック" panose="020B0400000000000000" pitchFamily="50" charset="-128"/>
                <a:ea typeface="游ゴシック" panose="020B0400000000000000" pitchFamily="50" charset="-128"/>
              </a:rPr>
              <a:t>　　　　　（室町時代末期）</a:t>
            </a:r>
          </a:p>
        </p:txBody>
      </p:sp>
      <p:grpSp>
        <p:nvGrpSpPr>
          <p:cNvPr id="5" name="グループ化 4"/>
          <p:cNvGrpSpPr/>
          <p:nvPr/>
        </p:nvGrpSpPr>
        <p:grpSpPr>
          <a:xfrm>
            <a:off x="4716016" y="332656"/>
            <a:ext cx="1928264" cy="6525344"/>
            <a:chOff x="5627656" y="188640"/>
            <a:chExt cx="1928264" cy="6525344"/>
          </a:xfrm>
        </p:grpSpPr>
        <p:sp>
          <p:nvSpPr>
            <p:cNvPr id="3" name="正方形/長方形 2"/>
            <p:cNvSpPr/>
            <p:nvPr/>
          </p:nvSpPr>
          <p:spPr>
            <a:xfrm>
              <a:off x="5627656" y="188640"/>
              <a:ext cx="1600438" cy="6525344"/>
            </a:xfrm>
            <a:prstGeom prst="rect">
              <a:avLst/>
            </a:prstGeom>
            <a:ln w="57150">
              <a:noFill/>
            </a:ln>
          </p:spPr>
          <p:txBody>
            <a:bodyPr vert="eaVert" wrap="square">
              <a:spAutoFit/>
            </a:bodyPr>
            <a:lstStyle/>
            <a:p>
              <a:endParaRPr lang="en-US" altLang="ja-JP" sz="44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ト仰サフフヒキト云々</a:t>
              </a:r>
              <a:endParaRPr lang="ja-JP" altLang="en-US" sz="4400" b="1" dirty="0"/>
            </a:p>
          </p:txBody>
        </p:sp>
        <p:sp>
          <p:nvSpPr>
            <p:cNvPr id="7" name="テキスト ボックス 6"/>
            <p:cNvSpPr txBox="1"/>
            <p:nvPr/>
          </p:nvSpPr>
          <p:spPr>
            <a:xfrm>
              <a:off x="6331784" y="764704"/>
              <a:ext cx="430887" cy="913589"/>
            </a:xfrm>
            <a:prstGeom prst="rect">
              <a:avLst/>
            </a:prstGeom>
            <a:noFill/>
          </p:spPr>
          <p:txBody>
            <a:bodyPr vert="eaVert" wrap="square" rtlCol="0">
              <a:spAutoFit/>
            </a:bodyPr>
            <a:lstStyle/>
            <a:p>
              <a:r>
                <a:rPr kumimoji="1" lang="ja-JP" altLang="en-US" sz="1600" b="1" dirty="0">
                  <a:ea typeface="游ゴシック" panose="020B0400000000000000" pitchFamily="50" charset="-128"/>
                </a:rPr>
                <a:t>オホセ</a:t>
              </a:r>
            </a:p>
          </p:txBody>
        </p:sp>
        <p:sp>
          <p:nvSpPr>
            <p:cNvPr id="8" name="テキスト ボックス 7"/>
            <p:cNvSpPr txBox="1"/>
            <p:nvPr/>
          </p:nvSpPr>
          <p:spPr>
            <a:xfrm>
              <a:off x="6331784" y="2636912"/>
              <a:ext cx="1224136" cy="523220"/>
            </a:xfrm>
            <a:prstGeom prst="rect">
              <a:avLst/>
            </a:prstGeom>
            <a:noFill/>
          </p:spPr>
          <p:txBody>
            <a:bodyPr vert="horz" wrap="square" rtlCol="0">
              <a:spAutoFit/>
            </a:bodyPr>
            <a:lstStyle/>
            <a:p>
              <a:r>
                <a:rPr kumimoji="1" lang="ja-JP" altLang="en-US" sz="2800" b="1" dirty="0"/>
                <a:t>（ラ）</a:t>
              </a:r>
            </a:p>
          </p:txBody>
        </p:sp>
      </p:grpSp>
    </p:spTree>
    <p:custDataLst>
      <p:tags r:id="rId1"/>
    </p:custDataLst>
    <p:extLst>
      <p:ext uri="{BB962C8B-B14F-4D97-AF65-F5344CB8AC3E}">
        <p14:creationId xmlns:p14="http://schemas.microsoft.com/office/powerpoint/2010/main" val="7590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69104" y="344525"/>
            <a:ext cx="2012859" cy="6192688"/>
          </a:xfrm>
          <a:prstGeom prst="rect">
            <a:avLst/>
          </a:prstGeom>
          <a:noFill/>
        </p:spPr>
        <p:txBody>
          <a:bodyPr vert="eaVert" wrap="square" rtlCol="0">
            <a:spAutoFit/>
          </a:bodyPr>
          <a:lstStyle/>
          <a:p>
            <a:pPr>
              <a:lnSpc>
                <a:spcPct val="110000"/>
              </a:lnSpc>
            </a:pPr>
            <a:r>
              <a:rPr kumimoji="1" lang="ja-JP" altLang="en-US" sz="3600" b="1" dirty="0">
                <a:latin typeface="游ゴシック" panose="020B0400000000000000" pitchFamily="50" charset="-128"/>
                <a:ea typeface="游ゴシック" panose="020B0400000000000000" pitchFamily="50" charset="-128"/>
              </a:rPr>
              <a:t>龍谷大学図書館所蔵</a:t>
            </a:r>
            <a:endParaRPr kumimoji="1" lang="en-US" altLang="ja-JP" sz="3600" b="1" dirty="0">
              <a:latin typeface="游ゴシック" panose="020B0400000000000000" pitchFamily="50" charset="-128"/>
              <a:ea typeface="游ゴシック" panose="020B0400000000000000" pitchFamily="50" charset="-128"/>
            </a:endParaRPr>
          </a:p>
          <a:p>
            <a:pPr>
              <a:lnSpc>
                <a:spcPct val="110000"/>
              </a:lnSpc>
            </a:pPr>
            <a:r>
              <a:rPr kumimoji="1" lang="ja-JP" altLang="en-US" sz="3600" b="1" dirty="0">
                <a:latin typeface="游ゴシック" panose="020B0400000000000000" pitchFamily="50" charset="-128"/>
                <a:ea typeface="游ゴシック" panose="020B0400000000000000" pitchFamily="50" charset="-128"/>
              </a:rPr>
              <a:t>室町時代末期</a:t>
            </a:r>
            <a:endParaRPr kumimoji="1" lang="en-US" altLang="ja-JP" sz="3600" b="1" dirty="0">
              <a:latin typeface="游ゴシック" panose="020B0400000000000000" pitchFamily="50" charset="-128"/>
              <a:ea typeface="游ゴシック" panose="020B0400000000000000" pitchFamily="50" charset="-128"/>
            </a:endParaRPr>
          </a:p>
          <a:p>
            <a:pPr>
              <a:lnSpc>
                <a:spcPct val="110000"/>
              </a:lnSpc>
            </a:pP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歎異抄</a:t>
            </a: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古写本</a:t>
            </a:r>
          </a:p>
        </p:txBody>
      </p:sp>
      <p:grpSp>
        <p:nvGrpSpPr>
          <p:cNvPr id="10" name="グループ化 9"/>
          <p:cNvGrpSpPr/>
          <p:nvPr/>
        </p:nvGrpSpPr>
        <p:grpSpPr>
          <a:xfrm>
            <a:off x="4716016" y="332656"/>
            <a:ext cx="1600438" cy="6525344"/>
            <a:chOff x="5627656" y="188640"/>
            <a:chExt cx="1600438" cy="6525344"/>
          </a:xfrm>
        </p:grpSpPr>
        <p:sp>
          <p:nvSpPr>
            <p:cNvPr id="11" name="正方形/長方形 10"/>
            <p:cNvSpPr/>
            <p:nvPr/>
          </p:nvSpPr>
          <p:spPr>
            <a:xfrm>
              <a:off x="5627656" y="188640"/>
              <a:ext cx="1600438" cy="6525344"/>
            </a:xfrm>
            <a:prstGeom prst="rect">
              <a:avLst/>
            </a:prstGeom>
            <a:ln w="57150">
              <a:noFill/>
            </a:ln>
          </p:spPr>
          <p:txBody>
            <a:bodyPr vert="eaVert" wrap="square">
              <a:spAutoFit/>
            </a:bodyPr>
            <a:lstStyle/>
            <a:p>
              <a:endParaRPr lang="en-US" altLang="ja-JP" sz="44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ト</a:t>
              </a:r>
              <a:r>
                <a:rPr lang="ja-JP" altLang="en-US" sz="4800" b="1" dirty="0">
                  <a:solidFill>
                    <a:srgbClr val="FF0000"/>
                  </a:solidFill>
                  <a:latin typeface="游ゴシック" panose="020B0400000000000000" pitchFamily="50" charset="-128"/>
                  <a:ea typeface="游ゴシック" panose="020B0400000000000000" pitchFamily="50" charset="-128"/>
                </a:rPr>
                <a:t>仰サフフヒキ</a:t>
              </a:r>
              <a:r>
                <a:rPr lang="ja-JP" altLang="en-US" sz="4800" b="1" dirty="0">
                  <a:latin typeface="游ゴシック" panose="020B0400000000000000" pitchFamily="50" charset="-128"/>
                  <a:ea typeface="游ゴシック" panose="020B0400000000000000" pitchFamily="50" charset="-128"/>
                </a:rPr>
                <a:t>ト</a:t>
              </a:r>
              <a:r>
                <a:rPr lang="ja-JP" altLang="en-US" sz="4800" b="1" dirty="0">
                  <a:solidFill>
                    <a:srgbClr val="00B0F0"/>
                  </a:solidFill>
                  <a:latin typeface="游ゴシック" panose="020B0400000000000000" pitchFamily="50" charset="-128"/>
                  <a:ea typeface="游ゴシック" panose="020B0400000000000000" pitchFamily="50" charset="-128"/>
                </a:rPr>
                <a:t>云々</a:t>
              </a:r>
              <a:endParaRPr lang="ja-JP" altLang="en-US" sz="4400" b="1" dirty="0">
                <a:solidFill>
                  <a:srgbClr val="00B0F0"/>
                </a:solidFill>
              </a:endParaRPr>
            </a:p>
          </p:txBody>
        </p:sp>
        <p:sp>
          <p:nvSpPr>
            <p:cNvPr id="12" name="テキスト ボックス 11"/>
            <p:cNvSpPr txBox="1"/>
            <p:nvPr/>
          </p:nvSpPr>
          <p:spPr>
            <a:xfrm>
              <a:off x="6331784" y="764704"/>
              <a:ext cx="430887" cy="913589"/>
            </a:xfrm>
            <a:prstGeom prst="rect">
              <a:avLst/>
            </a:prstGeom>
            <a:noFill/>
          </p:spPr>
          <p:txBody>
            <a:bodyPr vert="eaVert" wrap="square" rtlCol="0">
              <a:spAutoFit/>
            </a:bodyPr>
            <a:lstStyle/>
            <a:p>
              <a:r>
                <a:rPr kumimoji="1" lang="ja-JP" altLang="en-US" sz="1600" b="1" dirty="0">
                  <a:ea typeface="游ゴシック" panose="020B0400000000000000" pitchFamily="50" charset="-128"/>
                </a:rPr>
                <a:t>オホセ</a:t>
              </a:r>
            </a:p>
          </p:txBody>
        </p:sp>
      </p:grpSp>
      <p:sp>
        <p:nvSpPr>
          <p:cNvPr id="14" name="正方形/長方形 13"/>
          <p:cNvSpPr/>
          <p:nvPr/>
        </p:nvSpPr>
        <p:spPr>
          <a:xfrm>
            <a:off x="1760760" y="746398"/>
            <a:ext cx="2419124" cy="5697860"/>
          </a:xfrm>
          <a:prstGeom prst="rect">
            <a:avLst/>
          </a:prstGeom>
          <a:ln w="38100">
            <a:noFill/>
          </a:ln>
        </p:spPr>
        <p:txBody>
          <a:bodyPr vert="eaVert" wrap="square">
            <a:spAutoFit/>
          </a:bodyPr>
          <a:lstStyle/>
          <a:p>
            <a:pPr>
              <a:lnSpc>
                <a:spcPct val="110000"/>
              </a:lnSpc>
            </a:pPr>
            <a:r>
              <a:rPr lang="ja-JP" altLang="en-US" sz="4400" b="1" dirty="0">
                <a:latin typeface="游ゴシック" panose="020B0400000000000000" pitchFamily="50" charset="-128"/>
                <a:ea typeface="游ゴシック" panose="020B0400000000000000" pitchFamily="50" charset="-128"/>
              </a:rPr>
              <a:t>（～と</a:t>
            </a:r>
            <a:r>
              <a:rPr lang="ja-JP" altLang="en-US" sz="4400" b="1" dirty="0">
                <a:solidFill>
                  <a:srgbClr val="FF0000"/>
                </a:solidFill>
                <a:latin typeface="游ゴシック" panose="020B0400000000000000" pitchFamily="50" charset="-128"/>
                <a:ea typeface="游ゴシック" panose="020B0400000000000000" pitchFamily="50" charset="-128"/>
              </a:rPr>
              <a:t>法然聖人は仰せになった</a:t>
            </a:r>
            <a:r>
              <a:rPr lang="ja-JP" altLang="en-US" sz="4400" b="1" dirty="0">
                <a:latin typeface="游ゴシック" panose="020B0400000000000000" pitchFamily="50" charset="-128"/>
                <a:ea typeface="游ゴシック" panose="020B0400000000000000" pitchFamily="50" charset="-128"/>
              </a:rPr>
              <a:t>と</a:t>
            </a:r>
            <a:r>
              <a:rPr lang="ja-JP" altLang="en-US" sz="4400" b="1" dirty="0">
                <a:solidFill>
                  <a:srgbClr val="00B0F0"/>
                </a:solidFill>
                <a:latin typeface="游ゴシック" panose="020B0400000000000000" pitchFamily="50" charset="-128"/>
                <a:ea typeface="游ゴシック" panose="020B0400000000000000" pitchFamily="50" charset="-128"/>
              </a:rPr>
              <a:t>親鸞聖人は言われました</a:t>
            </a:r>
            <a:r>
              <a:rPr lang="ja-JP" altLang="en-US" sz="4400" b="1" dirty="0">
                <a:latin typeface="游ゴシック" panose="020B0400000000000000" pitchFamily="50" charset="-128"/>
                <a:ea typeface="游ゴシック" panose="020B0400000000000000" pitchFamily="50" charset="-128"/>
              </a:rPr>
              <a:t>。）</a:t>
            </a:r>
            <a:endParaRPr lang="ja-JP" altLang="en-US" sz="4400" b="1" dirty="0"/>
          </a:p>
        </p:txBody>
      </p:sp>
      <p:sp>
        <p:nvSpPr>
          <p:cNvPr id="9" name="テキスト ボックス 8">
            <a:extLst>
              <a:ext uri="{FF2B5EF4-FFF2-40B4-BE49-F238E27FC236}">
                <a16:creationId xmlns:a16="http://schemas.microsoft.com/office/drawing/2014/main" xmlns="" id="{C0D7A4C3-219A-25B6-5EAC-CF75932682AF}"/>
              </a:ext>
            </a:extLst>
          </p:cNvPr>
          <p:cNvSpPr txBox="1"/>
          <p:nvPr/>
        </p:nvSpPr>
        <p:spPr>
          <a:xfrm>
            <a:off x="5420144" y="2780928"/>
            <a:ext cx="1224136" cy="523220"/>
          </a:xfrm>
          <a:prstGeom prst="rect">
            <a:avLst/>
          </a:prstGeom>
          <a:noFill/>
        </p:spPr>
        <p:txBody>
          <a:bodyPr vert="horz" wrap="square" rtlCol="0">
            <a:spAutoFit/>
          </a:bodyPr>
          <a:lstStyle/>
          <a:p>
            <a:r>
              <a:rPr kumimoji="1" lang="ja-JP" altLang="en-US" sz="2800" b="1" dirty="0"/>
              <a:t>（ラ）</a:t>
            </a:r>
          </a:p>
        </p:txBody>
      </p:sp>
    </p:spTree>
    <p:custDataLst>
      <p:tags r:id="rId1"/>
    </p:custDataLst>
    <p:extLst>
      <p:ext uri="{BB962C8B-B14F-4D97-AF65-F5344CB8AC3E}">
        <p14:creationId xmlns:p14="http://schemas.microsoft.com/office/powerpoint/2010/main" val="179392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08270" y="268034"/>
            <a:ext cx="1538883" cy="6554694"/>
          </a:xfrm>
          <a:prstGeom prst="rect">
            <a:avLst/>
          </a:prstGeom>
          <a:noFill/>
        </p:spPr>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本願寺第三代宗主</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solidFill>
                  <a:srgbClr val="FF3300"/>
                </a:solidFill>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覚如上人</a:t>
            </a:r>
            <a:r>
              <a:rPr kumimoji="1" lang="ja-JP" altLang="en-US" sz="4000" b="1" dirty="0">
                <a:latin typeface="游ゴシック" panose="020B0400000000000000" pitchFamily="50" charset="-128"/>
                <a:ea typeface="游ゴシック" panose="020B0400000000000000" pitchFamily="50" charset="-128"/>
              </a:rPr>
              <a:t>の著作</a:t>
            </a:r>
          </a:p>
        </p:txBody>
      </p:sp>
      <p:sp>
        <p:nvSpPr>
          <p:cNvPr id="13" name="テキスト ボックス 12"/>
          <p:cNvSpPr txBox="1"/>
          <p:nvPr/>
        </p:nvSpPr>
        <p:spPr>
          <a:xfrm>
            <a:off x="3261118" y="393229"/>
            <a:ext cx="2400657" cy="6304304"/>
          </a:xfrm>
          <a:prstGeom prst="rect">
            <a:avLst/>
          </a:prstGeom>
          <a:noFill/>
        </p:spPr>
        <p:txBody>
          <a:bodyPr vert="eaVert" wrap="square" rtlCol="0">
            <a:spAutoFit/>
          </a:bodyPr>
          <a:lstStyle/>
          <a:p>
            <a:pPr>
              <a:lnSpc>
                <a:spcPct val="120000"/>
              </a:lnSpc>
            </a:pPr>
            <a:r>
              <a:rPr kumimoji="1" lang="ja-JP" altLang="en-US" sz="4000" b="1" dirty="0">
                <a:latin typeface="游ゴシック" panose="020B0400000000000000" pitchFamily="50" charset="-128"/>
                <a:ea typeface="游ゴシック" panose="020B0400000000000000" pitchFamily="50" charset="-128"/>
              </a:rPr>
              <a:t>親鸞聖人が孫の如信上人に口伝された言葉を、曽孫の覚如上人がまとめたもの</a:t>
            </a:r>
          </a:p>
        </p:txBody>
      </p:sp>
      <p:grpSp>
        <p:nvGrpSpPr>
          <p:cNvPr id="6" name="グループ化 5"/>
          <p:cNvGrpSpPr/>
          <p:nvPr/>
        </p:nvGrpSpPr>
        <p:grpSpPr>
          <a:xfrm>
            <a:off x="5661775" y="620688"/>
            <a:ext cx="1246495" cy="3960440"/>
            <a:chOff x="5594785" y="626819"/>
            <a:chExt cx="1246495" cy="3960440"/>
          </a:xfrm>
        </p:grpSpPr>
        <p:sp>
          <p:nvSpPr>
            <p:cNvPr id="2" name="テキスト ボックス 1"/>
            <p:cNvSpPr txBox="1"/>
            <p:nvPr/>
          </p:nvSpPr>
          <p:spPr>
            <a:xfrm>
              <a:off x="5594785" y="626819"/>
              <a:ext cx="1015663" cy="3960440"/>
            </a:xfrm>
            <a:prstGeom prst="rect">
              <a:avLst/>
            </a:prstGeom>
            <a:noFill/>
          </p:spPr>
          <p:txBody>
            <a:bodyPr vert="eaVert" wrap="square" rtlCol="0">
              <a:spAutoFit/>
            </a:bodyPr>
            <a:lstStyle/>
            <a:p>
              <a:pPr algn="ctr"/>
              <a:r>
                <a:rPr kumimoji="1" lang="en-US" altLang="ja-JP" sz="5400" b="1" dirty="0">
                  <a:latin typeface="游ゴシック" panose="020B0400000000000000" pitchFamily="50" charset="-128"/>
                  <a:ea typeface="游ゴシック" panose="020B0400000000000000" pitchFamily="50" charset="-128"/>
                </a:rPr>
                <a:t>『</a:t>
              </a:r>
              <a:r>
                <a:rPr kumimoji="1" lang="ja-JP" altLang="en-US" sz="5400" b="1" dirty="0">
                  <a:latin typeface="游ゴシック" panose="020B0400000000000000" pitchFamily="50" charset="-128"/>
                  <a:ea typeface="游ゴシック" panose="020B0400000000000000" pitchFamily="50" charset="-128"/>
                </a:rPr>
                <a:t>口伝鈔</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6379615" y="1772816"/>
              <a:ext cx="461665" cy="2574286"/>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く　でん しょう</a:t>
              </a:r>
            </a:p>
          </p:txBody>
        </p:sp>
      </p:grpSp>
      <p:sp>
        <p:nvSpPr>
          <p:cNvPr id="10" name="正方形/長方形 9"/>
          <p:cNvSpPr/>
          <p:nvPr/>
        </p:nvSpPr>
        <p:spPr>
          <a:xfrm>
            <a:off x="1432739" y="398683"/>
            <a:ext cx="1538883" cy="6298850"/>
          </a:xfrm>
          <a:prstGeom prst="rect">
            <a:avLst/>
          </a:prstGeom>
          <a:noFill/>
        </p:spPr>
        <p:txBody>
          <a:bodyPr vert="eaVert" wrap="square">
            <a:noAutofit/>
          </a:bodyPr>
          <a:lstStyle/>
          <a:p>
            <a:r>
              <a:rPr lang="ja-JP" altLang="en-US" sz="4400" b="1" dirty="0">
                <a:solidFill>
                  <a:srgbClr val="FF0000"/>
                </a:solidFill>
                <a:latin typeface="游ゴシック" panose="020B0400000000000000" pitchFamily="50" charset="-128"/>
                <a:ea typeface="游ゴシック" panose="020B0400000000000000" pitchFamily="50" charset="-128"/>
              </a:rPr>
              <a:t>口伝・・口授伝持。口伝えに教えを伝えること。</a:t>
            </a:r>
          </a:p>
          <a:p>
            <a:endParaRPr lang="en-US" altLang="ja-JP" sz="4400" b="1" dirty="0">
              <a:solidFill>
                <a:srgbClr val="FF0000"/>
              </a:solidFill>
              <a:latin typeface="游ゴシック" panose="020B0400000000000000" pitchFamily="50" charset="-128"/>
              <a:ea typeface="游ゴシック" panose="020B0400000000000000" pitchFamily="50" charset="-128"/>
            </a:endParaRPr>
          </a:p>
          <a:p>
            <a:endParaRPr lang="ja-JP" altLang="en-US" sz="44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4130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0"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テキスト ボックス 23"/>
          <p:cNvSpPr txBox="1"/>
          <p:nvPr/>
        </p:nvSpPr>
        <p:spPr>
          <a:xfrm>
            <a:off x="2699791" y="404663"/>
            <a:ext cx="5309873" cy="6192689"/>
          </a:xfrm>
          <a:prstGeom prst="rect">
            <a:avLst/>
          </a:prstGeom>
          <a:noFill/>
        </p:spPr>
        <p:txBody>
          <a:bodyPr vert="eaVert" wrap="square" rtlCol="0">
            <a:noAutofit/>
          </a:bodyPr>
          <a:lstStyle/>
          <a:p>
            <a:pPr>
              <a:lnSpc>
                <a:spcPct val="120000"/>
              </a:lnSpc>
            </a:pPr>
            <a:r>
              <a:rPr lang="ja-JP" altLang="en-US" sz="3600" b="1" dirty="0">
                <a:ea typeface="游ゴシック" panose="020B0400000000000000" pitchFamily="50" charset="-128"/>
              </a:rPr>
              <a:t>本願寺の親鸞聖人が、黒谷の法然聖人から伝承されたお言葉として、如信上人は次のように仰せになりました。</a:t>
            </a:r>
            <a:r>
              <a:rPr lang="ja-JP" altLang="en-US" sz="2800" b="1" dirty="0">
                <a:ea typeface="游ゴシック" panose="020B0400000000000000" pitchFamily="50" charset="-128"/>
              </a:rPr>
              <a:t>（中略）</a:t>
            </a:r>
            <a:endParaRPr lang="en-US" altLang="ja-JP" sz="3600" b="1" dirty="0">
              <a:ea typeface="游ゴシック" panose="020B0400000000000000" pitchFamily="50" charset="-128"/>
            </a:endParaRPr>
          </a:p>
          <a:p>
            <a:pPr>
              <a:lnSpc>
                <a:spcPct val="120000"/>
              </a:lnSpc>
            </a:pPr>
            <a:r>
              <a:rPr lang="ja-JP" altLang="en-US" sz="3600" b="1" dirty="0">
                <a:ea typeface="游ゴシック" panose="020B0400000000000000" pitchFamily="50" charset="-128"/>
              </a:rPr>
              <a:t>善人でさえ往生するのだから、まして悪人が往生しないことがあろうか・・・</a:t>
            </a:r>
            <a:r>
              <a:rPr lang="ja-JP" altLang="en-US" sz="2000" b="1" dirty="0">
                <a:ea typeface="游ゴシック" panose="020B0400000000000000" pitchFamily="50" charset="-128"/>
              </a:rPr>
              <a:t>　　　　　　　　　　　　　</a:t>
            </a:r>
            <a:endParaRPr lang="en-US" altLang="ja-JP" sz="2000" b="1" dirty="0">
              <a:ea typeface="游ゴシック" panose="020B0400000000000000" pitchFamily="50" charset="-128"/>
            </a:endParaRPr>
          </a:p>
        </p:txBody>
      </p:sp>
      <p:sp>
        <p:nvSpPr>
          <p:cNvPr id="3" name="テキスト ボックス 2"/>
          <p:cNvSpPr txBox="1"/>
          <p:nvPr/>
        </p:nvSpPr>
        <p:spPr>
          <a:xfrm>
            <a:off x="7945461" y="275943"/>
            <a:ext cx="851332" cy="6321410"/>
          </a:xfrm>
          <a:prstGeom prst="rect">
            <a:avLst/>
          </a:prstGeom>
          <a:noFill/>
        </p:spPr>
        <p:txBody>
          <a:bodyPr vert="eaVert" wrap="square" rtlCol="0">
            <a:noAutofit/>
          </a:bodyPr>
          <a:lstStyle/>
          <a:p>
            <a:pPr>
              <a:lnSpc>
                <a:spcPct val="120000"/>
              </a:lnSpc>
            </a:pPr>
            <a:r>
              <a:rPr lang="en-US" altLang="ja-JP" sz="2800" b="1" dirty="0">
                <a:ea typeface="游ゴシック" panose="020B0400000000000000" pitchFamily="50" charset="-128"/>
              </a:rPr>
              <a:t>『</a:t>
            </a:r>
            <a:r>
              <a:rPr lang="ja-JP" altLang="en-US" sz="2800" b="1" dirty="0">
                <a:ea typeface="游ゴシック" panose="020B0400000000000000" pitchFamily="50" charset="-128"/>
              </a:rPr>
              <a:t>口伝鈔</a:t>
            </a:r>
            <a:r>
              <a:rPr lang="en-US" altLang="ja-JP" sz="2800" b="1" dirty="0">
                <a:ea typeface="游ゴシック" panose="020B0400000000000000" pitchFamily="50" charset="-128"/>
              </a:rPr>
              <a:t>』</a:t>
            </a:r>
            <a:r>
              <a:rPr lang="ja-JP" altLang="en-US" sz="2800" b="1" dirty="0">
                <a:ea typeface="游ゴシック" panose="020B0400000000000000" pitchFamily="50" charset="-128"/>
              </a:rPr>
              <a:t>第十九条（現代語訳）</a:t>
            </a:r>
            <a:r>
              <a:rPr lang="ja-JP" altLang="en-US" sz="2000" b="1" dirty="0">
                <a:ea typeface="游ゴシック" panose="020B0400000000000000" pitchFamily="50" charset="-128"/>
              </a:rPr>
              <a:t>　</a:t>
            </a:r>
            <a:endParaRPr lang="en-US" altLang="ja-JP" sz="2800" b="1" dirty="0">
              <a:ea typeface="游ゴシック" panose="020B0400000000000000" pitchFamily="50" charset="-128"/>
            </a:endParaRPr>
          </a:p>
        </p:txBody>
      </p:sp>
      <p:sp>
        <p:nvSpPr>
          <p:cNvPr id="5" name="テキスト ボックス 4"/>
          <p:cNvSpPr txBox="1"/>
          <p:nvPr/>
        </p:nvSpPr>
        <p:spPr>
          <a:xfrm>
            <a:off x="323528" y="292074"/>
            <a:ext cx="2215991" cy="6417863"/>
          </a:xfrm>
          <a:prstGeom prst="rect">
            <a:avLst/>
          </a:prstGeom>
          <a:solidFill>
            <a:srgbClr val="FF3300"/>
          </a:solidFill>
        </p:spPr>
        <p:txBody>
          <a:bodyPr vert="eaVert" wrap="square" rtlCol="0">
            <a:spAutoFit/>
          </a:bodyPr>
          <a:lstStyle/>
          <a:p>
            <a:pPr>
              <a:lnSpc>
                <a:spcPct val="110000"/>
              </a:lnSpc>
            </a:pPr>
            <a:r>
              <a:rPr kumimoji="1" lang="ja-JP" altLang="en-US" sz="4000" b="1" dirty="0">
                <a:solidFill>
                  <a:schemeClr val="bg1"/>
                </a:solidFill>
                <a:latin typeface="游ゴシック" panose="020B0400000000000000" pitchFamily="50" charset="-128"/>
                <a:ea typeface="游ゴシック" panose="020B0400000000000000" pitchFamily="50" charset="-128"/>
              </a:rPr>
              <a:t>悪人正機の教えは</a:t>
            </a:r>
            <a:endParaRPr kumimoji="1" lang="en-US" altLang="ja-JP" sz="4000" b="1" dirty="0">
              <a:solidFill>
                <a:schemeClr val="bg1"/>
              </a:solidFill>
              <a:latin typeface="游ゴシック" panose="020B0400000000000000" pitchFamily="50" charset="-128"/>
              <a:ea typeface="游ゴシック" panose="020B0400000000000000" pitchFamily="50" charset="-128"/>
            </a:endParaRPr>
          </a:p>
          <a:p>
            <a:pPr>
              <a:lnSpc>
                <a:spcPct val="110000"/>
              </a:lnSpc>
            </a:pPr>
            <a:r>
              <a:rPr kumimoji="1" lang="ja-JP" altLang="en-US" sz="4000" b="1" dirty="0">
                <a:solidFill>
                  <a:schemeClr val="bg1"/>
                </a:solidFill>
                <a:latin typeface="游ゴシック" panose="020B0400000000000000" pitchFamily="50" charset="-128"/>
                <a:ea typeface="游ゴシック" panose="020B0400000000000000" pitchFamily="50" charset="-128"/>
              </a:rPr>
              <a:t>法然聖人から親鸞聖人へ</a:t>
            </a:r>
            <a:endParaRPr kumimoji="1" lang="en-US" altLang="ja-JP" sz="4000" b="1" dirty="0">
              <a:solidFill>
                <a:schemeClr val="bg1"/>
              </a:solidFill>
              <a:latin typeface="游ゴシック" panose="020B0400000000000000" pitchFamily="50" charset="-128"/>
              <a:ea typeface="游ゴシック" panose="020B0400000000000000" pitchFamily="50" charset="-128"/>
            </a:endParaRPr>
          </a:p>
          <a:p>
            <a:pPr>
              <a:lnSpc>
                <a:spcPct val="110000"/>
              </a:lnSpc>
            </a:pPr>
            <a:r>
              <a:rPr kumimoji="1" lang="ja-JP" altLang="en-US" sz="4000" b="1" dirty="0">
                <a:solidFill>
                  <a:schemeClr val="bg1"/>
                </a:solidFill>
                <a:latin typeface="游ゴシック" panose="020B0400000000000000" pitchFamily="50" charset="-128"/>
                <a:ea typeface="游ゴシック" panose="020B0400000000000000" pitchFamily="50" charset="-128"/>
              </a:rPr>
              <a:t>伝わった</a:t>
            </a:r>
            <a:r>
              <a:rPr kumimoji="1" lang="ja-JP" altLang="en-US" sz="3600" b="1" dirty="0">
                <a:solidFill>
                  <a:schemeClr val="bg1"/>
                </a:solidFill>
                <a:latin typeface="游ゴシック" panose="020B0400000000000000" pitchFamily="50" charset="-128"/>
                <a:ea typeface="游ゴシック" panose="020B0400000000000000" pitchFamily="50" charset="-128"/>
              </a:rPr>
              <a:t>（口伝された）</a:t>
            </a:r>
            <a:r>
              <a:rPr kumimoji="1" lang="ja-JP" altLang="en-US" sz="4000" b="1" dirty="0">
                <a:solidFill>
                  <a:schemeClr val="bg1"/>
                </a:solidFill>
                <a:latin typeface="游ゴシック" panose="020B0400000000000000" pitchFamily="50" charset="-128"/>
                <a:ea typeface="游ゴシック" panose="020B0400000000000000" pitchFamily="50" charset="-128"/>
              </a:rPr>
              <a:t>もの</a:t>
            </a:r>
          </a:p>
        </p:txBody>
      </p:sp>
      <p:sp>
        <p:nvSpPr>
          <p:cNvPr id="6" name="テキスト ボックス 5"/>
          <p:cNvSpPr txBox="1"/>
          <p:nvPr/>
        </p:nvSpPr>
        <p:spPr>
          <a:xfrm>
            <a:off x="2699791" y="404662"/>
            <a:ext cx="5309873" cy="6192689"/>
          </a:xfrm>
          <a:prstGeom prst="rect">
            <a:avLst/>
          </a:prstGeom>
          <a:noFill/>
        </p:spPr>
        <p:txBody>
          <a:bodyPr vert="eaVert" wrap="square" rtlCol="0">
            <a:noAutofit/>
          </a:bodyPr>
          <a:lstStyle/>
          <a:p>
            <a:pPr>
              <a:lnSpc>
                <a:spcPct val="120000"/>
              </a:lnSpc>
            </a:pPr>
            <a:r>
              <a:rPr lang="ja-JP" altLang="en-US" sz="3600" b="1" dirty="0">
                <a:solidFill>
                  <a:srgbClr val="FF0000"/>
                </a:solidFill>
                <a:ea typeface="游ゴシック" panose="020B0400000000000000" pitchFamily="50" charset="-128"/>
              </a:rPr>
              <a:t>本願寺の親鸞聖人が、黒谷の法然聖人から伝承されたお言葉として</a:t>
            </a:r>
            <a:r>
              <a:rPr lang="ja-JP" altLang="en-US" sz="3600" b="1" dirty="0">
                <a:ea typeface="游ゴシック" panose="020B0400000000000000" pitchFamily="50" charset="-128"/>
              </a:rPr>
              <a:t>、如信上人は次のように仰せになりました。</a:t>
            </a:r>
            <a:r>
              <a:rPr lang="ja-JP" altLang="en-US" sz="2800" b="1" dirty="0">
                <a:ea typeface="游ゴシック" panose="020B0400000000000000" pitchFamily="50" charset="-128"/>
              </a:rPr>
              <a:t>（中略）</a:t>
            </a:r>
            <a:endParaRPr lang="en-US" altLang="ja-JP" sz="3600" b="1" dirty="0">
              <a:ea typeface="游ゴシック" panose="020B0400000000000000" pitchFamily="50" charset="-128"/>
            </a:endParaRPr>
          </a:p>
          <a:p>
            <a:pPr>
              <a:lnSpc>
                <a:spcPct val="120000"/>
              </a:lnSpc>
            </a:pPr>
            <a:r>
              <a:rPr lang="ja-JP" altLang="en-US" sz="3600" b="1" dirty="0">
                <a:solidFill>
                  <a:srgbClr val="FF0000"/>
                </a:solidFill>
                <a:ea typeface="游ゴシック" panose="020B0400000000000000" pitchFamily="50" charset="-128"/>
              </a:rPr>
              <a:t>善人でさえ往生するのだから、まして悪人が往生しないことがあろうか</a:t>
            </a:r>
            <a:r>
              <a:rPr lang="ja-JP" altLang="en-US" sz="3600" b="1" dirty="0">
                <a:ea typeface="游ゴシック" panose="020B0400000000000000" pitchFamily="50" charset="-128"/>
              </a:rPr>
              <a:t>・・・</a:t>
            </a:r>
            <a:r>
              <a:rPr lang="ja-JP" altLang="en-US" sz="2000" b="1" dirty="0">
                <a:ea typeface="游ゴシック" panose="020B0400000000000000" pitchFamily="50" charset="-128"/>
              </a:rPr>
              <a:t>　　　　　　　　　　　　　</a:t>
            </a:r>
            <a:endParaRPr lang="en-US" altLang="ja-JP" sz="20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2261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5"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xmlns="" id="{55FD210C-9408-4A5D-817E-F07E5D63A854}"/>
              </a:ext>
            </a:extLst>
          </p:cNvPr>
          <p:cNvGrpSpPr/>
          <p:nvPr/>
        </p:nvGrpSpPr>
        <p:grpSpPr>
          <a:xfrm rot="20890103">
            <a:off x="182863" y="4184959"/>
            <a:ext cx="2743205" cy="2760544"/>
            <a:chOff x="268328" y="96164"/>
            <a:chExt cx="2381254" cy="2549141"/>
          </a:xfrm>
        </p:grpSpPr>
        <p:pic>
          <p:nvPicPr>
            <p:cNvPr id="6" name="図 5" descr="文字の書かれた紙&#10;&#10;中程度の精度で自動的に生成された説明">
              <a:extLst>
                <a:ext uri="{FF2B5EF4-FFF2-40B4-BE49-F238E27FC236}">
                  <a16:creationId xmlns:a16="http://schemas.microsoft.com/office/drawing/2014/main" xmlns="" id="{3A05C867-AEB3-587C-9826-0AD57B959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00000">
              <a:off x="268328" y="96164"/>
              <a:ext cx="2381254" cy="2549141"/>
            </a:xfrm>
            <a:prstGeom prst="rect">
              <a:avLst/>
            </a:prstGeom>
          </p:spPr>
        </p:pic>
        <p:sp>
          <p:nvSpPr>
            <p:cNvPr id="7" name="テキスト ボックス 6"/>
            <p:cNvSpPr txBox="1"/>
            <p:nvPr/>
          </p:nvSpPr>
          <p:spPr>
            <a:xfrm>
              <a:off x="973438" y="353233"/>
              <a:ext cx="911554" cy="2066298"/>
            </a:xfrm>
            <a:prstGeom prst="rect">
              <a:avLst/>
            </a:prstGeom>
            <a:noFill/>
          </p:spPr>
          <p:txBody>
            <a:bodyPr vert="eaVert" wrap="square" lIns="0" rIns="0" rtlCol="0">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法然上人伝記</a:t>
              </a:r>
              <a:r>
                <a:rPr kumimoji="1" lang="ja-JP" altLang="en-US" sz="20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（醍醐本）</a:t>
              </a:r>
              <a:endParaRPr kumimoji="1" lang="ja-JP" altLang="en-US" sz="24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endParaRPr>
            </a:p>
          </p:txBody>
        </p:sp>
      </p:grpSp>
      <p:sp>
        <p:nvSpPr>
          <p:cNvPr id="4" name="テキスト ボックス 3"/>
          <p:cNvSpPr txBox="1"/>
          <p:nvPr/>
        </p:nvSpPr>
        <p:spPr>
          <a:xfrm>
            <a:off x="395536" y="1298319"/>
            <a:ext cx="9170224" cy="4031873"/>
          </a:xfrm>
          <a:prstGeom prst="rect">
            <a:avLst/>
          </a:prstGeom>
          <a:noFill/>
        </p:spPr>
        <p:txBody>
          <a:bodyPr vert="horz" wrap="square" rtlCol="0">
            <a:spAutoFit/>
          </a:bodyPr>
          <a:lstStyle/>
          <a:p>
            <a:pPr algn="ctr"/>
            <a:r>
              <a:rPr kumimoji="1" lang="ja-JP" altLang="en-US" sz="5400" b="1" dirty="0">
                <a:effectLst>
                  <a:glow rad="127000">
                    <a:schemeClr val="bg1"/>
                  </a:glow>
                </a:effectLst>
                <a:latin typeface="游ゴシック" panose="020B0400000000000000" pitchFamily="50" charset="-128"/>
                <a:ea typeface="游ゴシック" panose="020B0400000000000000" pitchFamily="50" charset="-128"/>
              </a:rPr>
              <a:t>京都の</a:t>
            </a:r>
            <a:r>
              <a:rPr kumimoji="1"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醍醐寺三宝院</a:t>
            </a:r>
            <a:r>
              <a:rPr kumimoji="1" lang="ja-JP" altLang="en-US" sz="4000" b="1" dirty="0">
                <a:effectLst>
                  <a:glow rad="127000">
                    <a:schemeClr val="bg1"/>
                  </a:glow>
                </a:effectLst>
                <a:latin typeface="游ゴシック" panose="020B0400000000000000" pitchFamily="50" charset="-128"/>
                <a:ea typeface="游ゴシック" panose="020B0400000000000000" pitchFamily="50" charset="-128"/>
              </a:rPr>
              <a:t>（真言宗）</a:t>
            </a:r>
            <a:r>
              <a:rPr kumimoji="1" lang="ja-JP" altLang="en-US" sz="5400" b="1" dirty="0">
                <a:effectLst>
                  <a:glow rad="127000">
                    <a:schemeClr val="bg1"/>
                  </a:glow>
                </a:effectLst>
                <a:latin typeface="游ゴシック" panose="020B0400000000000000" pitchFamily="50" charset="-128"/>
                <a:ea typeface="游ゴシック" panose="020B0400000000000000" pitchFamily="50" charset="-128"/>
              </a:rPr>
              <a:t>の宝蔵の中から</a:t>
            </a:r>
            <a:endParaRPr kumimoji="1" lang="en-US" altLang="ja-JP" sz="5400" b="1" dirty="0">
              <a:effectLst>
                <a:glow rad="127000">
                  <a:schemeClr val="bg1"/>
                </a:glow>
              </a:effectLst>
              <a:latin typeface="游ゴシック" panose="020B0400000000000000" pitchFamily="50" charset="-128"/>
              <a:ea typeface="游ゴシック" panose="020B0400000000000000" pitchFamily="50" charset="-128"/>
            </a:endParaRPr>
          </a:p>
          <a:p>
            <a:pPr algn="ctr"/>
            <a:r>
              <a:rPr kumimoji="1"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法然聖人の伝記</a:t>
            </a:r>
            <a:endParaRPr kumimoji="1"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kumimoji="1" lang="ja-JP" altLang="en-US"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a:t>
            </a:r>
            <a:r>
              <a:rPr kumimoji="1" lang="en-US" altLang="ja-JP"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a:t>
            </a:r>
            <a:r>
              <a:rPr kumimoji="1" lang="ja-JP" altLang="en-US"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法然上人伝記（醍醐本）</a:t>
            </a:r>
            <a:r>
              <a:rPr kumimoji="1" lang="en-US" altLang="ja-JP"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a:t>
            </a:r>
            <a:r>
              <a:rPr kumimoji="1" lang="ja-JP" altLang="en-US"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a:t>
            </a:r>
            <a:endParaRPr kumimoji="1" lang="en-US" altLang="ja-JP"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kumimoji="1" lang="ja-JP" altLang="en-US" sz="5400" b="1" dirty="0">
                <a:effectLst>
                  <a:glow rad="127000">
                    <a:schemeClr val="bg1"/>
                  </a:glow>
                </a:effectLst>
                <a:latin typeface="游ゴシック" panose="020B0400000000000000" pitchFamily="50" charset="-128"/>
                <a:ea typeface="游ゴシック" panose="020B0400000000000000" pitchFamily="50" charset="-128"/>
              </a:rPr>
              <a:t>が発見された！　</a:t>
            </a:r>
            <a:r>
              <a:rPr kumimoji="1" lang="ja-JP" altLang="en-US" sz="3600" b="1" dirty="0">
                <a:effectLst>
                  <a:glow rad="127000">
                    <a:schemeClr val="bg1"/>
                  </a:glow>
                </a:effectLst>
                <a:latin typeface="游ゴシック" panose="020B0400000000000000" pitchFamily="50" charset="-128"/>
                <a:ea typeface="游ゴシック" panose="020B0400000000000000" pitchFamily="50" charset="-128"/>
              </a:rPr>
              <a:t>　　　</a:t>
            </a:r>
          </a:p>
        </p:txBody>
      </p:sp>
      <p:sp>
        <p:nvSpPr>
          <p:cNvPr id="3" name="テキスト ボックス 2"/>
          <p:cNvSpPr txBox="1"/>
          <p:nvPr/>
        </p:nvSpPr>
        <p:spPr>
          <a:xfrm>
            <a:off x="1979712" y="467322"/>
            <a:ext cx="6532132" cy="830997"/>
          </a:xfrm>
          <a:prstGeom prst="rect">
            <a:avLst/>
          </a:prstGeom>
          <a:no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大正６年（</a:t>
            </a:r>
            <a:r>
              <a:rPr kumimoji="1" lang="en-US" altLang="ja-JP" sz="4800" b="1" dirty="0">
                <a:latin typeface="游ゴシック" panose="020B0400000000000000" pitchFamily="50" charset="-128"/>
                <a:ea typeface="游ゴシック" panose="020B0400000000000000" pitchFamily="50" charset="-128"/>
              </a:rPr>
              <a:t>1917</a:t>
            </a:r>
            <a:r>
              <a:rPr kumimoji="1" lang="ja-JP" altLang="en-US" sz="4800" b="1" dirty="0">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35057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07818" y="332656"/>
            <a:ext cx="2426206" cy="6741368"/>
          </a:xfrm>
          <a:prstGeom prst="rect">
            <a:avLst/>
          </a:prstGeom>
          <a:noFill/>
          <a:ln w="28575">
            <a:noFill/>
          </a:ln>
        </p:spPr>
        <p:txBody>
          <a:bodyPr vert="eaVert" wrap="square" rtlCol="0">
            <a:noAutofit/>
          </a:bodyPr>
          <a:lstStyle/>
          <a:p>
            <a:r>
              <a:rPr kumimoji="1" lang="ja-JP" altLang="en-US" sz="4800" b="1" dirty="0">
                <a:latin typeface="游ゴシック" panose="020B0400000000000000" pitchFamily="50" charset="-128"/>
                <a:ea typeface="游ゴシック" panose="020B0400000000000000" pitchFamily="50" charset="-128"/>
              </a:rPr>
              <a:t>善人なおもって往生す  いはんや悪人をやの事　</a:t>
            </a:r>
            <a:r>
              <a:rPr kumimoji="1" lang="ja-JP" altLang="en-US" sz="3600" b="1" dirty="0">
                <a:latin typeface="游ゴシック" panose="020B0400000000000000" pitchFamily="50" charset="-128"/>
                <a:ea typeface="游ゴシック" panose="020B0400000000000000" pitchFamily="50" charset="-128"/>
              </a:rPr>
              <a:t>口伝これ有り</a:t>
            </a:r>
            <a:endParaRPr kumimoji="1" lang="ja-JP" altLang="en-US" sz="4000" b="1" dirty="0">
              <a:latin typeface="游ゴシック" panose="020B0400000000000000" pitchFamily="50" charset="-128"/>
              <a:ea typeface="游ゴシック" panose="020B0400000000000000" pitchFamily="50" charset="-128"/>
            </a:endParaRPr>
          </a:p>
        </p:txBody>
      </p:sp>
      <p:sp>
        <p:nvSpPr>
          <p:cNvPr id="7" name="左矢印 6"/>
          <p:cNvSpPr/>
          <p:nvPr/>
        </p:nvSpPr>
        <p:spPr>
          <a:xfrm>
            <a:off x="5534632" y="1628800"/>
            <a:ext cx="743579" cy="991826"/>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3258918" y="385416"/>
            <a:ext cx="2400657" cy="6480720"/>
          </a:xfrm>
          <a:prstGeom prst="rect">
            <a:avLst/>
          </a:prstGeom>
          <a:noFill/>
        </p:spPr>
        <p:txBody>
          <a:bodyPr vert="eaVert" wrap="square" rtlCol="0">
            <a:spAutoFit/>
          </a:bodyPr>
          <a:lstStyle/>
          <a:p>
            <a:pPr>
              <a:lnSpc>
                <a:spcPct val="120000"/>
              </a:lnSpc>
            </a:pPr>
            <a:r>
              <a:rPr kumimoji="1" lang="ja-JP" altLang="en-US" sz="4000" b="1" dirty="0">
                <a:latin typeface="游ゴシック" panose="020B0400000000000000" pitchFamily="50" charset="-128"/>
                <a:ea typeface="游ゴシック" panose="020B0400000000000000" pitchFamily="50" charset="-128"/>
              </a:rPr>
              <a:t>法然聖人のおそばにつかえていた勢観房源智が直接聞いた言葉と推測される</a:t>
            </a:r>
            <a:endParaRPr kumimoji="1" lang="ja-JP" altLang="en-US" sz="3200" b="1" dirty="0">
              <a:latin typeface="游ゴシック" panose="020B0400000000000000" pitchFamily="50" charset="-128"/>
              <a:ea typeface="游ゴシック" panose="020B0400000000000000" pitchFamily="50" charset="-128"/>
            </a:endParaRPr>
          </a:p>
        </p:txBody>
      </p:sp>
      <p:grpSp>
        <p:nvGrpSpPr>
          <p:cNvPr id="12" name="グループ化 11"/>
          <p:cNvGrpSpPr/>
          <p:nvPr/>
        </p:nvGrpSpPr>
        <p:grpSpPr>
          <a:xfrm>
            <a:off x="483402" y="3648894"/>
            <a:ext cx="2775516" cy="2723007"/>
            <a:chOff x="483402" y="3648894"/>
            <a:chExt cx="2775516" cy="2723007"/>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02" y="3648894"/>
              <a:ext cx="2775516" cy="2723007"/>
            </a:xfrm>
            <a:prstGeom prst="rect">
              <a:avLst/>
            </a:prstGeom>
          </p:spPr>
        </p:pic>
        <p:sp>
          <p:nvSpPr>
            <p:cNvPr id="3" name="正方形/長方形 2"/>
            <p:cNvSpPr/>
            <p:nvPr/>
          </p:nvSpPr>
          <p:spPr>
            <a:xfrm>
              <a:off x="1087126" y="5743173"/>
              <a:ext cx="1723549" cy="461665"/>
            </a:xfrm>
            <a:prstGeom prst="rect">
              <a:avLst/>
            </a:prstGeom>
          </p:spPr>
          <p:txBody>
            <a:bodyPr wrap="none">
              <a:spAutoFit/>
            </a:bodyPr>
            <a:lstStyle/>
            <a:p>
              <a:r>
                <a:rPr lang="ja-JP" altLang="en-US" sz="2400" dirty="0">
                  <a:effectLst>
                    <a:glow rad="127000">
                      <a:schemeClr val="bg1"/>
                    </a:glow>
                  </a:effectLst>
                </a:rPr>
                <a:t>勢観房源智</a:t>
              </a:r>
            </a:p>
          </p:txBody>
        </p:sp>
      </p:grpSp>
      <p:grpSp>
        <p:nvGrpSpPr>
          <p:cNvPr id="14" name="グループ化 13"/>
          <p:cNvGrpSpPr/>
          <p:nvPr/>
        </p:nvGrpSpPr>
        <p:grpSpPr>
          <a:xfrm>
            <a:off x="153809" y="411447"/>
            <a:ext cx="3105109" cy="2790902"/>
            <a:chOff x="153809" y="411447"/>
            <a:chExt cx="3105109" cy="2790902"/>
          </a:xfrm>
        </p:grpSpPr>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09" y="411447"/>
              <a:ext cx="3105109" cy="2790902"/>
            </a:xfrm>
            <a:prstGeom prst="rect">
              <a:avLst/>
            </a:prstGeom>
          </p:spPr>
        </p:pic>
        <p:sp>
          <p:nvSpPr>
            <p:cNvPr id="13" name="正方形/長方形 12"/>
            <p:cNvSpPr/>
            <p:nvPr/>
          </p:nvSpPr>
          <p:spPr>
            <a:xfrm>
              <a:off x="1022746" y="2585138"/>
              <a:ext cx="1415772" cy="461665"/>
            </a:xfrm>
            <a:prstGeom prst="rect">
              <a:avLst/>
            </a:prstGeom>
          </p:spPr>
          <p:txBody>
            <a:bodyPr wrap="none">
              <a:spAutoFit/>
            </a:bodyPr>
            <a:lstStyle/>
            <a:p>
              <a:r>
                <a:rPr lang="ja-JP" altLang="en-US" sz="2400" dirty="0">
                  <a:effectLst>
                    <a:glow rad="127000">
                      <a:schemeClr val="bg1"/>
                    </a:glow>
                  </a:effectLst>
                </a:rPr>
                <a:t>法然聖人</a:t>
              </a:r>
            </a:p>
          </p:txBody>
        </p:sp>
      </p:grpSp>
      <p:sp>
        <p:nvSpPr>
          <p:cNvPr id="16" name="テキスト ボックス 15"/>
          <p:cNvSpPr txBox="1"/>
          <p:nvPr/>
        </p:nvSpPr>
        <p:spPr>
          <a:xfrm>
            <a:off x="6106021" y="332656"/>
            <a:ext cx="2426206" cy="6741368"/>
          </a:xfrm>
          <a:prstGeom prst="rect">
            <a:avLst/>
          </a:prstGeom>
          <a:noFill/>
          <a:ln w="28575">
            <a:noFill/>
          </a:ln>
        </p:spPr>
        <p:txBody>
          <a:bodyPr vert="eaVert" wrap="square" rtlCol="0">
            <a:noAutofit/>
          </a:bodyPr>
          <a:lstStyle/>
          <a:p>
            <a:r>
              <a:rPr kumimoji="1" lang="ja-JP" altLang="en-US" sz="4800" b="1" dirty="0">
                <a:latin typeface="游ゴシック" panose="020B0400000000000000" pitchFamily="50" charset="-128"/>
                <a:ea typeface="游ゴシック" panose="020B0400000000000000" pitchFamily="50" charset="-128"/>
              </a:rPr>
              <a:t>善人なおもって往生す  いはんや悪人をやの事　</a:t>
            </a:r>
            <a:r>
              <a:rPr kumimoji="1" lang="ja-JP" altLang="en-US" sz="3600" b="1" dirty="0">
                <a:solidFill>
                  <a:srgbClr val="FF0000"/>
                </a:solidFill>
                <a:latin typeface="游ゴシック" panose="020B0400000000000000" pitchFamily="50" charset="-128"/>
                <a:ea typeface="游ゴシック" panose="020B0400000000000000" pitchFamily="50" charset="-128"/>
              </a:rPr>
              <a:t>口伝これ有り</a:t>
            </a:r>
            <a:endParaRPr kumimoji="1" lang="ja-JP" altLang="en-US" sz="40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9227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9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これは一応もっともなようですが、本願他力の救いのおこころに反しています。なぜなら、自力で修めた善によって往生しようとする人は、ひとすじに本願のはたらきを信じる心が欠けているから、阿弥陀仏の本願にかなっていないのです。</a:t>
            </a:r>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400" b="1" dirty="0">
              <a:effectLst>
                <a:glow rad="127000">
                  <a:schemeClr val="bg1"/>
                </a:glow>
              </a:effectLst>
            </a:endParaRPr>
          </a:p>
        </p:txBody>
      </p:sp>
    </p:spTree>
    <p:extLst>
      <p:ext uri="{BB962C8B-B14F-4D97-AF65-F5344CB8AC3E}">
        <p14:creationId xmlns:p14="http://schemas.microsoft.com/office/powerpoint/2010/main" val="16351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11423" y="292924"/>
            <a:ext cx="1415772" cy="6292316"/>
          </a:xfrm>
          <a:prstGeom prst="rect">
            <a:avLst/>
          </a:prstGeom>
          <a:solidFill>
            <a:schemeClr val="tx2"/>
          </a:solid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善人</a:t>
            </a:r>
            <a:r>
              <a:rPr kumimoji="1" lang="ja-JP" altLang="en-US" sz="4000" b="1" i="0" u="none" strike="noStrike" kern="1200" cap="none" spc="0" normalizeH="0" baseline="0" noProof="0" dirty="0" err="1">
                <a:ln>
                  <a:noFill/>
                </a:ln>
                <a:solidFill>
                  <a:schemeClr val="bg1"/>
                </a:solidFill>
                <a:effectLst/>
                <a:uLnTx/>
                <a:uFillTx/>
                <a:latin typeface="游ゴシック" panose="020B0400000000000000" pitchFamily="50" charset="-128"/>
                <a:ea typeface="游ゴシック" panose="020B0400000000000000" pitchFamily="50" charset="-128"/>
              </a:rPr>
              <a:t>なほもつて</a:t>
            </a:r>
            <a:r>
              <a:rPr kumimoji="1" lang="ja-JP" altLang="en-US" sz="40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往生をとぐ。いはんや悪人をや。</a:t>
            </a:r>
          </a:p>
        </p:txBody>
      </p:sp>
      <p:sp>
        <p:nvSpPr>
          <p:cNvPr id="5" name="テキスト ボックス 4"/>
          <p:cNvSpPr txBox="1"/>
          <p:nvPr/>
        </p:nvSpPr>
        <p:spPr>
          <a:xfrm>
            <a:off x="6714608" y="872457"/>
            <a:ext cx="800219" cy="2627888"/>
          </a:xfrm>
          <a:prstGeom prst="rect">
            <a:avLst/>
          </a:prstGeom>
          <a:solidFill>
            <a:srgbClr val="FFFF00"/>
          </a:solidFill>
        </p:spPr>
        <p:txBody>
          <a:bodyPr vert="eaVert"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法 然 聖 人</a:t>
            </a:r>
          </a:p>
        </p:txBody>
      </p:sp>
      <p:sp>
        <p:nvSpPr>
          <p:cNvPr id="7" name="左矢印 6"/>
          <p:cNvSpPr/>
          <p:nvPr/>
        </p:nvSpPr>
        <p:spPr>
          <a:xfrm>
            <a:off x="5816807" y="899706"/>
            <a:ext cx="801205" cy="555414"/>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8" name="左矢印 7"/>
          <p:cNvSpPr/>
          <p:nvPr/>
        </p:nvSpPr>
        <p:spPr>
          <a:xfrm>
            <a:off x="5819788" y="2897655"/>
            <a:ext cx="798224" cy="55440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976770" y="2596051"/>
            <a:ext cx="800219" cy="2156092"/>
          </a:xfrm>
          <a:prstGeom prst="rect">
            <a:avLst/>
          </a:prstGeom>
          <a:solidFill>
            <a:srgbClr val="FFFF00"/>
          </a:solid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親鸞聖人</a:t>
            </a:r>
          </a:p>
        </p:txBody>
      </p:sp>
      <p:sp>
        <p:nvSpPr>
          <p:cNvPr id="9" name="テキスト ボックス 8"/>
          <p:cNvSpPr txBox="1"/>
          <p:nvPr/>
        </p:nvSpPr>
        <p:spPr>
          <a:xfrm>
            <a:off x="5107203" y="362203"/>
            <a:ext cx="677108" cy="1791584"/>
          </a:xfrm>
          <a:prstGeom prst="rect">
            <a:avLst/>
          </a:prstGeom>
          <a:solidFill>
            <a:schemeClr val="accent5">
              <a:lumMod val="60000"/>
              <a:lumOff val="40000"/>
            </a:schemeClr>
          </a:solidFill>
        </p:spPr>
        <p:txBody>
          <a:bodyPr vert="eaVert"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源智上人</a:t>
            </a:r>
          </a:p>
        </p:txBody>
      </p:sp>
      <p:sp>
        <p:nvSpPr>
          <p:cNvPr id="10" name="左矢印 9"/>
          <p:cNvSpPr/>
          <p:nvPr/>
        </p:nvSpPr>
        <p:spPr>
          <a:xfrm>
            <a:off x="4181315" y="872457"/>
            <a:ext cx="854842" cy="570468"/>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1" name="左矢印 10"/>
          <p:cNvSpPr/>
          <p:nvPr/>
        </p:nvSpPr>
        <p:spPr>
          <a:xfrm>
            <a:off x="3925529" y="2897655"/>
            <a:ext cx="1020072" cy="593328"/>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100890" y="2652902"/>
            <a:ext cx="779377" cy="1280154"/>
          </a:xfrm>
          <a:prstGeom prst="rect">
            <a:avLst/>
          </a:prstGeom>
          <a:solidFill>
            <a:srgbClr val="FFFF00"/>
          </a:solidFill>
        </p:spPr>
        <p:txBody>
          <a:bodyPr vert="eaVert"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唯 円</a:t>
            </a:r>
          </a:p>
        </p:txBody>
      </p:sp>
      <p:sp>
        <p:nvSpPr>
          <p:cNvPr id="13" name="テキスト ボックス 12"/>
          <p:cNvSpPr txBox="1"/>
          <p:nvPr/>
        </p:nvSpPr>
        <p:spPr>
          <a:xfrm>
            <a:off x="3499799" y="369939"/>
            <a:ext cx="677108" cy="1792800"/>
          </a:xfrm>
          <a:prstGeom prst="rect">
            <a:avLst/>
          </a:prstGeom>
          <a:solidFill>
            <a:schemeClr val="accent5">
              <a:lumMod val="60000"/>
              <a:lumOff val="40000"/>
            </a:schemeClr>
          </a:solid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弟子たち</a:t>
            </a:r>
          </a:p>
        </p:txBody>
      </p:sp>
      <p:sp>
        <p:nvSpPr>
          <p:cNvPr id="14" name="左矢印 13"/>
          <p:cNvSpPr/>
          <p:nvPr/>
        </p:nvSpPr>
        <p:spPr>
          <a:xfrm rot="19839862">
            <a:off x="4133382" y="4320973"/>
            <a:ext cx="792525" cy="592112"/>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506123" y="4699747"/>
            <a:ext cx="615554" cy="1836180"/>
          </a:xfrm>
          <a:prstGeom prst="rect">
            <a:avLst/>
          </a:prstGeom>
          <a:solidFill>
            <a:srgbClr val="FF3300"/>
          </a:solidFill>
        </p:spPr>
        <p:txBody>
          <a:bodyPr vert="eaVert"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如信上人</a:t>
            </a:r>
          </a:p>
        </p:txBody>
      </p:sp>
      <p:sp>
        <p:nvSpPr>
          <p:cNvPr id="17" name="左矢印 16"/>
          <p:cNvSpPr/>
          <p:nvPr/>
        </p:nvSpPr>
        <p:spPr>
          <a:xfrm>
            <a:off x="2833781" y="4975540"/>
            <a:ext cx="615554" cy="594000"/>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2110613" y="4735164"/>
            <a:ext cx="677108" cy="1823282"/>
          </a:xfrm>
          <a:prstGeom prst="rect">
            <a:avLst/>
          </a:prstGeom>
          <a:solidFill>
            <a:srgbClr val="FF3300"/>
          </a:solidFill>
        </p:spPr>
        <p:txBody>
          <a:bodyPr vert="eaVert" wrap="square"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rPr>
              <a:t>覚如上人</a:t>
            </a: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346" y="4807617"/>
            <a:ext cx="1912662" cy="1792764"/>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634" y="3564862"/>
            <a:ext cx="2092057" cy="1880361"/>
          </a:xfrm>
          <a:prstGeom prst="rect">
            <a:avLst/>
          </a:prstGeom>
        </p:spPr>
      </p:pic>
      <p:grpSp>
        <p:nvGrpSpPr>
          <p:cNvPr id="93" name="グループ化 92">
            <a:extLst>
              <a:ext uri="{FF2B5EF4-FFF2-40B4-BE49-F238E27FC236}">
                <a16:creationId xmlns:a16="http://schemas.microsoft.com/office/drawing/2014/main" xmlns="" id="{55FD210C-9408-4A5D-817E-F07E5D63A854}"/>
              </a:ext>
            </a:extLst>
          </p:cNvPr>
          <p:cNvGrpSpPr/>
          <p:nvPr/>
        </p:nvGrpSpPr>
        <p:grpSpPr>
          <a:xfrm>
            <a:off x="1310755" y="-96300"/>
            <a:ext cx="2367188" cy="2468740"/>
            <a:chOff x="268328" y="96164"/>
            <a:chExt cx="2381254" cy="2549141"/>
          </a:xfrm>
        </p:grpSpPr>
        <p:pic>
          <p:nvPicPr>
            <p:cNvPr id="92" name="図 91" descr="文字の書かれた紙&#10;&#10;中程度の精度で自動的に生成された説明">
              <a:extLst>
                <a:ext uri="{FF2B5EF4-FFF2-40B4-BE49-F238E27FC236}">
                  <a16:creationId xmlns:a16="http://schemas.microsoft.com/office/drawing/2014/main" xmlns="" id="{3A05C867-AEB3-587C-9826-0AD57B9598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00000">
              <a:off x="268328" y="96164"/>
              <a:ext cx="2381254" cy="2549141"/>
            </a:xfrm>
            <a:prstGeom prst="rect">
              <a:avLst/>
            </a:prstGeom>
          </p:spPr>
        </p:pic>
        <p:sp>
          <p:nvSpPr>
            <p:cNvPr id="21" name="テキスト ボックス 20"/>
            <p:cNvSpPr txBox="1"/>
            <p:nvPr/>
          </p:nvSpPr>
          <p:spPr>
            <a:xfrm>
              <a:off x="973438" y="353233"/>
              <a:ext cx="911554" cy="2066298"/>
            </a:xfrm>
            <a:prstGeom prst="rect">
              <a:avLst/>
            </a:prstGeom>
            <a:noFill/>
          </p:spPr>
          <p:txBody>
            <a:bodyPr vert="eaVert" wrap="square" lIns="0" rIns="0" rtlCol="0">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法然上人伝記</a:t>
              </a:r>
              <a:r>
                <a:rPr kumimoji="1" lang="ja-JP" altLang="en-US" sz="20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（醍醐本）</a:t>
              </a:r>
              <a:endParaRPr kumimoji="1" lang="ja-JP" altLang="en-US" sz="24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endParaRPr>
            </a:p>
          </p:txBody>
        </p:sp>
      </p:grpSp>
      <p:grpSp>
        <p:nvGrpSpPr>
          <p:cNvPr id="100" name="グループ化 99">
            <a:extLst>
              <a:ext uri="{FF2B5EF4-FFF2-40B4-BE49-F238E27FC236}">
                <a16:creationId xmlns:a16="http://schemas.microsoft.com/office/drawing/2014/main" xmlns="" id="{910AF6AD-F738-E0ED-DD8D-92BE6E8F16BA}"/>
              </a:ext>
            </a:extLst>
          </p:cNvPr>
          <p:cNvGrpSpPr/>
          <p:nvPr/>
        </p:nvGrpSpPr>
        <p:grpSpPr>
          <a:xfrm>
            <a:off x="910920" y="2129471"/>
            <a:ext cx="2367188" cy="2468740"/>
            <a:chOff x="268328" y="96164"/>
            <a:chExt cx="2381254" cy="2549141"/>
          </a:xfrm>
        </p:grpSpPr>
        <p:pic>
          <p:nvPicPr>
            <p:cNvPr id="101" name="図 100" descr="文字の書かれた紙&#10;&#10;中程度の精度で自動的に生成された説明">
              <a:extLst>
                <a:ext uri="{FF2B5EF4-FFF2-40B4-BE49-F238E27FC236}">
                  <a16:creationId xmlns:a16="http://schemas.microsoft.com/office/drawing/2014/main" xmlns="" id="{DC9E7450-6267-019C-0B96-309A6B241A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00000">
              <a:off x="268328" y="96164"/>
              <a:ext cx="2381254" cy="2549141"/>
            </a:xfrm>
            <a:prstGeom prst="rect">
              <a:avLst/>
            </a:prstGeom>
          </p:spPr>
        </p:pic>
        <p:sp>
          <p:nvSpPr>
            <p:cNvPr id="102" name="テキスト ボックス 101">
              <a:extLst>
                <a:ext uri="{FF2B5EF4-FFF2-40B4-BE49-F238E27FC236}">
                  <a16:creationId xmlns:a16="http://schemas.microsoft.com/office/drawing/2014/main" xmlns="" id="{8F2A0050-9FE6-0CE3-6734-179666F41B06}"/>
                </a:ext>
              </a:extLst>
            </p:cNvPr>
            <p:cNvSpPr txBox="1"/>
            <p:nvPr/>
          </p:nvSpPr>
          <p:spPr>
            <a:xfrm>
              <a:off x="909898" y="442005"/>
              <a:ext cx="911554" cy="2066298"/>
            </a:xfrm>
            <a:prstGeom prst="rect">
              <a:avLst/>
            </a:prstGeom>
            <a:noFill/>
          </p:spPr>
          <p:txBody>
            <a:bodyPr vert="eaVert" wrap="square" lIns="0" r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歎異抄</a:t>
              </a:r>
            </a:p>
          </p:txBody>
        </p:sp>
      </p:grpSp>
      <p:grpSp>
        <p:nvGrpSpPr>
          <p:cNvPr id="106" name="グループ化 105">
            <a:extLst>
              <a:ext uri="{FF2B5EF4-FFF2-40B4-BE49-F238E27FC236}">
                <a16:creationId xmlns:a16="http://schemas.microsoft.com/office/drawing/2014/main" xmlns="" id="{B8F8001F-6A69-3086-BCAA-993BC99D30DC}"/>
              </a:ext>
            </a:extLst>
          </p:cNvPr>
          <p:cNvGrpSpPr/>
          <p:nvPr/>
        </p:nvGrpSpPr>
        <p:grpSpPr>
          <a:xfrm>
            <a:off x="-92957" y="4412435"/>
            <a:ext cx="2367188" cy="2468740"/>
            <a:chOff x="268328" y="96164"/>
            <a:chExt cx="2381254" cy="2549141"/>
          </a:xfrm>
        </p:grpSpPr>
        <p:pic>
          <p:nvPicPr>
            <p:cNvPr id="107" name="図 106" descr="文字の書かれた紙&#10;&#10;中程度の精度で自動的に生成された説明">
              <a:extLst>
                <a:ext uri="{FF2B5EF4-FFF2-40B4-BE49-F238E27FC236}">
                  <a16:creationId xmlns:a16="http://schemas.microsoft.com/office/drawing/2014/main" xmlns="" id="{8C19C159-6525-42A1-F733-1EFF9925F0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00000">
              <a:off x="268328" y="96164"/>
              <a:ext cx="2381254" cy="2549141"/>
            </a:xfrm>
            <a:prstGeom prst="rect">
              <a:avLst/>
            </a:prstGeom>
          </p:spPr>
        </p:pic>
        <p:sp>
          <p:nvSpPr>
            <p:cNvPr id="108" name="テキスト ボックス 107">
              <a:extLst>
                <a:ext uri="{FF2B5EF4-FFF2-40B4-BE49-F238E27FC236}">
                  <a16:creationId xmlns:a16="http://schemas.microsoft.com/office/drawing/2014/main" xmlns="" id="{307ED102-2D4C-F5ED-DC2E-209645EE3608}"/>
                </a:ext>
              </a:extLst>
            </p:cNvPr>
            <p:cNvSpPr txBox="1"/>
            <p:nvPr/>
          </p:nvSpPr>
          <p:spPr>
            <a:xfrm>
              <a:off x="880372" y="453197"/>
              <a:ext cx="911554" cy="2066298"/>
            </a:xfrm>
            <a:prstGeom prst="rect">
              <a:avLst/>
            </a:prstGeom>
            <a:noFill/>
          </p:spPr>
          <p:txBody>
            <a:bodyPr vert="eaVert" wrap="square" lIns="0" r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口伝鈔</a:t>
              </a:r>
            </a:p>
          </p:txBody>
        </p:sp>
      </p:grpSp>
    </p:spTree>
    <p:custDataLst>
      <p:tags r:id="rId1"/>
    </p:custDataLst>
    <p:extLst>
      <p:ext uri="{BB962C8B-B14F-4D97-AF65-F5344CB8AC3E}">
        <p14:creationId xmlns:p14="http://schemas.microsoft.com/office/powerpoint/2010/main" val="38119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4" grpId="0" animBg="1"/>
      <p:bldP spid="9" grpId="0" animBg="1"/>
      <p:bldP spid="10" grpId="0" animBg="1"/>
      <p:bldP spid="11" grpId="0" animBg="1"/>
      <p:bldP spid="12" grpId="0" animBg="1"/>
      <p:bldP spid="13" grpId="0" animBg="1"/>
      <p:bldP spid="14" grpId="0" animBg="1"/>
      <p:bldP spid="15" grpId="0" animBg="1"/>
      <p:bldP spid="17" grpId="0" animBg="1"/>
      <p:bldP spid="1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1993" y="1535509"/>
            <a:ext cx="8660487" cy="311762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800" b="1" dirty="0">
                <a:solidFill>
                  <a:schemeClr val="tx1"/>
                </a:solidFill>
                <a:ea typeface="游ゴシック" panose="020B0400000000000000" pitchFamily="50" charset="-128"/>
              </a:rPr>
              <a:t>☆悪人正機の教えは、法然聖</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人が提唱され、親鸞聖人や</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源智上人などの弟子に口伝</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され、伝承されてきた。</a:t>
            </a:r>
            <a:endParaRPr lang="en-US" altLang="ja-JP" sz="4800" b="1" dirty="0">
              <a:solidFill>
                <a:schemeClr val="tx1"/>
              </a:solidFill>
              <a:ea typeface="游ゴシック" panose="020B0400000000000000" pitchFamily="50" charset="-128"/>
            </a:endParaRPr>
          </a:p>
          <a:p>
            <a:endParaRPr lang="en-US" altLang="ja-JP" sz="4000" b="1" dirty="0">
              <a:solidFill>
                <a:schemeClr val="tx1"/>
              </a:solidFill>
              <a:ea typeface="游ゴシック" panose="020B0400000000000000" pitchFamily="50" charset="-128"/>
            </a:endParaRPr>
          </a:p>
          <a:p>
            <a:endParaRPr lang="ja-JP" altLang="en-US" sz="4400" b="1" dirty="0">
              <a:solidFill>
                <a:schemeClr val="tx1"/>
              </a:solidFill>
              <a:latin typeface="游ゴシック" panose="020B0400000000000000" pitchFamily="50" charset="-128"/>
              <a:ea typeface="游ゴシック" panose="020B0400000000000000" pitchFamily="50" charset="-128"/>
            </a:endParaRPr>
          </a:p>
          <a:p>
            <a:endParaRPr lang="en-US" altLang="ja-JP" sz="44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31993" y="0"/>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48386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85551" y="1844824"/>
            <a:ext cx="8640961" cy="4608512"/>
          </a:xfrm>
          <a:prstGeom prst="rect">
            <a:avLst/>
          </a:prstGeom>
          <a:solidFill>
            <a:srgbClr val="F8D4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☆悪人正機の教えは、仏教の廃悪修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善を超えた教えである。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☆自力作善の善人も、自力のこころ</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を捨てて、本願他力におまかせす</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れば阿弥陀仏の浄土に往生できる。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endParaRPr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bg1"/>
                </a:solidFill>
                <a:ea typeface="游ゴシック" panose="020B0400000000000000" pitchFamily="50" charset="-128"/>
              </a:rPr>
              <a:t>第三条のまとめ①</a:t>
            </a:r>
          </a:p>
        </p:txBody>
      </p:sp>
    </p:spTree>
    <p:custDataLst>
      <p:tags r:id="rId1"/>
    </p:custDataLst>
    <p:extLst>
      <p:ext uri="{BB962C8B-B14F-4D97-AF65-F5344CB8AC3E}">
        <p14:creationId xmlns:p14="http://schemas.microsoft.com/office/powerpoint/2010/main" val="30094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98414"/>
            <a:ext cx="8640961" cy="4941168"/>
          </a:xfrm>
          <a:prstGeom prst="rect">
            <a:avLst/>
          </a:prstGeom>
          <a:solidFill>
            <a:srgbClr val="F8D4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☆阿弥陀仏の救いの目的は、悪人を</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仏にすることである。なぜなら、</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それによって一切衆生を救うこと</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ができるからである。</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☆本願他力におまかせする信心が、</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阿弥陀仏の浄土に往生する正しき</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因となる。</a:t>
            </a:r>
            <a:endParaRPr lang="ja-JP" altLang="en-US" sz="4000" b="1" dirty="0">
              <a:solidFill>
                <a:schemeClr val="tx1"/>
              </a:solidFill>
            </a:endParaRPr>
          </a:p>
        </p:txBody>
      </p:sp>
      <p:sp>
        <p:nvSpPr>
          <p:cNvPr id="7" name="横巻き 6"/>
          <p:cNvSpPr/>
          <p:nvPr/>
        </p:nvSpPr>
        <p:spPr>
          <a:xfrm>
            <a:off x="251519" y="163528"/>
            <a:ext cx="6048673" cy="1512168"/>
          </a:xfrm>
          <a:prstGeom prst="horizontalScroll">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bg1"/>
                </a:solidFill>
                <a:ea typeface="游ゴシック" panose="020B0400000000000000" pitchFamily="50" charset="-128"/>
              </a:rPr>
              <a:t>第三条のまとめ②</a:t>
            </a:r>
          </a:p>
        </p:txBody>
      </p:sp>
    </p:spTree>
    <p:custDataLst>
      <p:tags r:id="rId1"/>
    </p:custDataLst>
    <p:extLst>
      <p:ext uri="{BB962C8B-B14F-4D97-AF65-F5344CB8AC3E}">
        <p14:creationId xmlns:p14="http://schemas.microsoft.com/office/powerpoint/2010/main" val="65534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612576" y="332656"/>
            <a:ext cx="7945273" cy="6741368"/>
          </a:xfrm>
          <a:prstGeom prst="rect">
            <a:avLst/>
          </a:prstGeom>
          <a:noFill/>
        </p:spPr>
        <p:txBody>
          <a:bodyPr vert="eaVert" wrap="square" rtlCol="0">
            <a:noAutofit/>
          </a:bodyPr>
          <a:lstStyle/>
          <a:p>
            <a:r>
              <a:rPr lang="ja-JP" altLang="en-US" sz="4400" b="1" dirty="0">
                <a:latin typeface="游ゴシック" panose="020B0400000000000000" pitchFamily="50" charset="-128"/>
                <a:ea typeface="游ゴシック" panose="020B0400000000000000" pitchFamily="50" charset="-128"/>
              </a:rPr>
              <a:t>しかしそのような人でも、自力にとらわれた心をあらためて、本願のはたらきにおまかせするなら、真実の浄土に往生することができるのです。</a:t>
            </a:r>
            <a:endParaRPr lang="en-US" altLang="ja-JP" sz="4400" b="1" dirty="0">
              <a:latin typeface="游ゴシック" panose="020B0400000000000000" pitchFamily="50" charset="-128"/>
              <a:ea typeface="游ゴシック" panose="020B0400000000000000" pitchFamily="50" charset="-128"/>
            </a:endParaRPr>
          </a:p>
          <a:p>
            <a:endParaRPr lang="en-US" altLang="ja-JP" sz="4400" b="1" dirty="0">
              <a:effectLst>
                <a:glow rad="127000">
                  <a:schemeClr val="bg1"/>
                </a:glow>
              </a:effectLst>
            </a:endParaRPr>
          </a:p>
        </p:txBody>
      </p:sp>
    </p:spTree>
    <p:extLst>
      <p:ext uri="{BB962C8B-B14F-4D97-AF65-F5344CB8AC3E}">
        <p14:creationId xmlns:p14="http://schemas.microsoft.com/office/powerpoint/2010/main" val="34626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684584" y="404664"/>
            <a:ext cx="7945273" cy="6741368"/>
          </a:xfrm>
          <a:prstGeom prst="rect">
            <a:avLst/>
          </a:prstGeom>
          <a:noFill/>
        </p:spPr>
        <p:txBody>
          <a:bodyPr vert="eaVert" wrap="square" rtlCol="0">
            <a:noAutofit/>
          </a:bodyPr>
          <a:lstStyle/>
          <a:p>
            <a:r>
              <a:rPr lang="ja-JP" altLang="en-US" sz="4400" b="1" dirty="0">
                <a:latin typeface="游ゴシック" panose="020B0400000000000000" pitchFamily="50" charset="-128"/>
                <a:ea typeface="游ゴシック" panose="020B0400000000000000" pitchFamily="50" charset="-128"/>
              </a:rPr>
              <a:t>　あらゆる煩悩を身にそなえているわたしどもは、どのような修行によっても迷いの世界をのがれることはできません。</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　</a:t>
            </a:r>
            <a:endParaRPr lang="en-US" altLang="ja-JP" sz="4400" b="1" dirty="0">
              <a:effectLst>
                <a:glow rad="127000">
                  <a:schemeClr val="bg1"/>
                </a:glow>
              </a:effectLst>
            </a:endParaRPr>
          </a:p>
        </p:txBody>
      </p:sp>
    </p:spTree>
    <p:extLst>
      <p:ext uri="{BB962C8B-B14F-4D97-AF65-F5344CB8AC3E}">
        <p14:creationId xmlns:p14="http://schemas.microsoft.com/office/powerpoint/2010/main" val="21489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2339752" y="332656"/>
            <a:ext cx="4920937" cy="6741368"/>
          </a:xfrm>
          <a:prstGeom prst="rect">
            <a:avLst/>
          </a:prstGeom>
          <a:noFill/>
        </p:spPr>
        <p:txBody>
          <a:bodyPr vert="eaVert" wrap="square" rtlCol="0">
            <a:noAutofit/>
          </a:bodyPr>
          <a:lstStyle/>
          <a:p>
            <a:r>
              <a:rPr lang="ja-JP" altLang="en-US" sz="4400" b="1" dirty="0" smtClean="0">
                <a:latin typeface="游ゴシック" panose="020B0400000000000000" pitchFamily="50" charset="-128"/>
                <a:ea typeface="游ゴシック" panose="020B0400000000000000" pitchFamily="50" charset="-128"/>
              </a:rPr>
              <a:t>阿弥陀仏</a:t>
            </a:r>
            <a:r>
              <a:rPr lang="ja-JP" altLang="en-US" sz="4400" b="1" dirty="0">
                <a:latin typeface="游ゴシック" panose="020B0400000000000000" pitchFamily="50" charset="-128"/>
                <a:ea typeface="游ゴシック" panose="020B0400000000000000" pitchFamily="50" charset="-128"/>
              </a:rPr>
              <a:t>は、それをあわれに思われて本願をおこされたのであり、そのおこころはわたしどものような悪人を救いとって仏にするためなのです。</a:t>
            </a:r>
            <a:endParaRPr lang="en-US" altLang="ja-JP" sz="4400" b="1" dirty="0">
              <a:effectLst>
                <a:glow rad="127000">
                  <a:schemeClr val="bg1"/>
                </a:glow>
              </a:effectLst>
            </a:endParaRPr>
          </a:p>
          <a:p>
            <a:endParaRPr lang="en-US" altLang="ja-JP" sz="4400" b="1" dirty="0">
              <a:effectLst>
                <a:glow rad="127000">
                  <a:schemeClr val="bg1"/>
                </a:glow>
              </a:effectLst>
            </a:endParaRPr>
          </a:p>
        </p:txBody>
      </p:sp>
    </p:spTree>
    <p:extLst>
      <p:ext uri="{BB962C8B-B14F-4D97-AF65-F5344CB8AC3E}">
        <p14:creationId xmlns:p14="http://schemas.microsoft.com/office/powerpoint/2010/main" val="10223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591402" y="307929"/>
            <a:ext cx="7945273" cy="6336704"/>
          </a:xfrm>
          <a:prstGeom prst="rect">
            <a:avLst/>
          </a:prstGeom>
          <a:noFill/>
        </p:spPr>
        <p:txBody>
          <a:bodyPr vert="eaVert" wrap="square" rtlCol="0">
            <a:noAutofit/>
          </a:bodyPr>
          <a:lstStyle/>
          <a:p>
            <a:r>
              <a:rPr lang="ja-JP" altLang="en-US" sz="4400" b="1" dirty="0">
                <a:latin typeface="游ゴシック" panose="020B0400000000000000" pitchFamily="50" charset="-128"/>
                <a:ea typeface="游ゴシック" panose="020B0400000000000000" pitchFamily="50" charset="-128"/>
              </a:rPr>
              <a:t>ですから、この本願のはたらきにおまかせする悪人こそ、まさに浄土に往生させていただく因を持つものなのです。</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effectLst>
                  <a:glow rad="127000">
                    <a:schemeClr val="bg1"/>
                  </a:glow>
                </a:effectLst>
              </a:rPr>
              <a:t>　</a:t>
            </a:r>
            <a:r>
              <a:rPr lang="ja-JP" altLang="en-US" sz="4400" b="1" dirty="0">
                <a:effectLst>
                  <a:glow rad="127000">
                    <a:schemeClr val="bg1"/>
                  </a:glow>
                </a:effectLst>
                <a:latin typeface="游ゴシック" panose="020B0400000000000000" pitchFamily="50" charset="-128"/>
                <a:ea typeface="游ゴシック" panose="020B0400000000000000" pitchFamily="50" charset="-128"/>
              </a:rPr>
              <a:t>それで、善人でさえも往生するのだから、まして悪人はいうまでもないと、聖人は仰せになりました。</a:t>
            </a:r>
            <a:endParaRPr lang="en-US" altLang="ja-JP" sz="4400" b="1" dirty="0">
              <a:effectLst>
                <a:glow rad="127000">
                  <a:schemeClr val="bg1"/>
                </a:glow>
              </a:effectLst>
              <a:latin typeface="游ゴシック" panose="020B0400000000000000" pitchFamily="50" charset="-128"/>
              <a:ea typeface="游ゴシック" panose="020B0400000000000000" pitchFamily="50" charset="-128"/>
            </a:endParaRPr>
          </a:p>
          <a:p>
            <a:endParaRPr lang="en-US" altLang="ja-JP" sz="4400" b="1" dirty="0">
              <a:latin typeface="游ゴシック" panose="020B0400000000000000" pitchFamily="50" charset="-128"/>
              <a:ea typeface="游ゴシック" panose="020B0400000000000000" pitchFamily="50" charset="-128"/>
            </a:endParaRPr>
          </a:p>
          <a:p>
            <a:r>
              <a:rPr lang="ja-JP" altLang="en-US" sz="4400" b="1" dirty="0">
                <a:effectLst>
                  <a:glow rad="127000">
                    <a:schemeClr val="bg1"/>
                  </a:glow>
                </a:effectLst>
              </a:rPr>
              <a:t>　</a:t>
            </a:r>
            <a:endParaRPr lang="en-US" altLang="ja-JP" sz="4400" b="1" dirty="0">
              <a:effectLst>
                <a:glow rad="127000">
                  <a:schemeClr val="bg1"/>
                </a:glow>
              </a:effectLst>
            </a:endParaRPr>
          </a:p>
        </p:txBody>
      </p:sp>
    </p:spTree>
    <p:extLst>
      <p:ext uri="{BB962C8B-B14F-4D97-AF65-F5344CB8AC3E}">
        <p14:creationId xmlns:p14="http://schemas.microsoft.com/office/powerpoint/2010/main" val="14277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善人</a:t>
            </a:r>
            <a:r>
              <a:rPr kumimoji="1" lang="ja-JP" altLang="en-US" sz="4800" b="1" i="0" u="none" strike="noStrike" kern="1200" cap="none" spc="0" normalizeH="0" baseline="0" noProof="0" dirty="0" err="1">
                <a:ln>
                  <a:noFill/>
                </a:ln>
                <a:solidFill>
                  <a:prstClr val="white"/>
                </a:solidFill>
                <a:effectLst/>
                <a:uLnTx/>
                <a:uFillTx/>
                <a:latin typeface="游ゴシック" panose="020B0400000000000000" pitchFamily="50" charset="-128"/>
                <a:ea typeface="游ゴシック" panose="020B0400000000000000" pitchFamily="50" charset="-128"/>
                <a:cs typeface="+mn-cs"/>
              </a:rPr>
              <a:t>なほもつて</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往生をとぐ。いはんや悪人をや。しかるを世のひとつねにいはく、「悪人なほ往生す。いかにいはんや善人をや」。この条、一旦そのいはれあるに似たれども、本願他力の意趣にそむけり。</a:t>
            </a:r>
          </a:p>
        </p:txBody>
      </p:sp>
    </p:spTree>
    <p:extLst>
      <p:ext uri="{BB962C8B-B14F-4D97-AF65-F5344CB8AC3E}">
        <p14:creationId xmlns:p14="http://schemas.microsoft.com/office/powerpoint/2010/main" val="38200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（現代語訳）</a:t>
            </a:r>
            <a:endParaRPr kumimoji="1" lang="en-US" altLang="ja-JP"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善人</a:t>
            </a:r>
            <a:r>
              <a:rPr kumimoji="1" lang="ja-JP" altLang="en-US" sz="4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でさえ浄土に往生することができるのです。まして悪人はいうまでもありません。</a:t>
            </a:r>
            <a:endParaRPr kumimoji="1" lang="en-US" altLang="ja-JP" sz="4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ところが世間の人は普通、「悪人でさえ往生するのだから、まして善人はいうまでもない」といいます。</a:t>
            </a:r>
            <a:endParaRPr kumimoji="1" lang="en-US" altLang="ja-JP" sz="4400" b="1" i="0" u="none" strike="noStrike" kern="1200" cap="none" spc="0" normalizeH="0" baseline="0" noProof="0" dirty="0">
              <a:ln>
                <a:noFill/>
              </a:ln>
              <a:solidFill>
                <a:prstClr val="black"/>
              </a:solidFill>
              <a:effectLst>
                <a:glow rad="127000">
                  <a:prstClr val="white"/>
                </a:glow>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96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51185" y="108573"/>
            <a:ext cx="2677656" cy="6344763"/>
          </a:xfrm>
          <a:prstGeom prst="rect">
            <a:avLst/>
          </a:prstGeom>
          <a:solidFill>
            <a:schemeClr val="tx2"/>
          </a:solidFill>
        </p:spPr>
        <p:txBody>
          <a:bodyPr vert="eaVert" wrap="square" rtlCol="0">
            <a:spAutoFit/>
          </a:bodyPr>
          <a:lstStyle/>
          <a:p>
            <a:r>
              <a:rPr lang="ja-JP" altLang="en-US" sz="5400" b="1" dirty="0">
                <a:solidFill>
                  <a:schemeClr val="bg1"/>
                </a:solidFill>
                <a:latin typeface="游ゴシック" panose="020B0400000000000000" pitchFamily="50" charset="-128"/>
                <a:ea typeface="游ゴシック" panose="020B0400000000000000" pitchFamily="50" charset="-128"/>
              </a:rPr>
              <a:t>善人</a:t>
            </a:r>
            <a:r>
              <a:rPr lang="ja-JP" altLang="en-US" sz="5400" b="1" dirty="0" err="1">
                <a:solidFill>
                  <a:schemeClr val="bg1"/>
                </a:solidFill>
                <a:latin typeface="游ゴシック" panose="020B0400000000000000" pitchFamily="50" charset="-128"/>
                <a:ea typeface="游ゴシック" panose="020B0400000000000000" pitchFamily="50" charset="-128"/>
              </a:rPr>
              <a:t>なほもつて</a:t>
            </a:r>
            <a:r>
              <a:rPr lang="ja-JP" altLang="en-US" sz="5400" b="1" dirty="0">
                <a:solidFill>
                  <a:schemeClr val="bg1"/>
                </a:solidFill>
                <a:latin typeface="游ゴシック" panose="020B0400000000000000" pitchFamily="50" charset="-128"/>
                <a:ea typeface="游ゴシック" panose="020B0400000000000000" pitchFamily="50" charset="-128"/>
              </a:rPr>
              <a:t>往生をとぐ。いはんや悪人をや。</a:t>
            </a:r>
            <a:endParaRPr kumimoji="1" lang="ja-JP" altLang="en-US" sz="5400" b="1" dirty="0">
              <a:solidFill>
                <a:schemeClr val="bg1"/>
              </a:solidFill>
              <a:latin typeface="游ゴシック" panose="020B0400000000000000" pitchFamily="50" charset="-128"/>
              <a:ea typeface="游ゴシック" panose="020B0400000000000000" pitchFamily="50" charset="-128"/>
            </a:endParaRPr>
          </a:p>
        </p:txBody>
      </p:sp>
      <p:sp>
        <p:nvSpPr>
          <p:cNvPr id="5" name="等号 4"/>
          <p:cNvSpPr/>
          <p:nvPr/>
        </p:nvSpPr>
        <p:spPr>
          <a:xfrm>
            <a:off x="4504619" y="2132856"/>
            <a:ext cx="1187484" cy="792088"/>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6" name="テキスト ボックス 5"/>
          <p:cNvSpPr txBox="1"/>
          <p:nvPr/>
        </p:nvSpPr>
        <p:spPr>
          <a:xfrm>
            <a:off x="3125441" y="836712"/>
            <a:ext cx="1379178" cy="3780420"/>
          </a:xfrm>
          <a:prstGeom prst="rect">
            <a:avLst/>
          </a:prstGeom>
          <a:noFill/>
          <a:ln w="28575">
            <a:noFill/>
          </a:ln>
        </p:spPr>
        <p:txBody>
          <a:bodyPr vert="eaVert" wrap="square" lIns="108000" rIns="252000" rtlCol="0">
            <a:spAutoFit/>
          </a:bodyPr>
          <a:lstStyle/>
          <a:p>
            <a:pPr algn="ctr"/>
            <a:r>
              <a:rPr kumimoji="1" lang="ja-JP" altLang="en-US" sz="6600" b="1" dirty="0">
                <a:solidFill>
                  <a:srgbClr val="FF0000"/>
                </a:solidFill>
                <a:effectLst>
                  <a:glow>
                    <a:schemeClr val="bg1"/>
                  </a:glow>
                </a:effectLst>
                <a:latin typeface="游ゴシック" panose="020B0400000000000000" pitchFamily="50" charset="-128"/>
                <a:ea typeface="游ゴシック" panose="020B0400000000000000" pitchFamily="50" charset="-128"/>
              </a:rPr>
              <a:t>悪人正機</a:t>
            </a:r>
          </a:p>
        </p:txBody>
      </p:sp>
      <p:sp>
        <p:nvSpPr>
          <p:cNvPr id="7" name="テキスト ボックス 6"/>
          <p:cNvSpPr txBox="1"/>
          <p:nvPr/>
        </p:nvSpPr>
        <p:spPr>
          <a:xfrm>
            <a:off x="4078485" y="1097741"/>
            <a:ext cx="430887" cy="846094"/>
          </a:xfrm>
          <a:prstGeom prst="rect">
            <a:avLst/>
          </a:prstGeom>
          <a:noFill/>
        </p:spPr>
        <p:txBody>
          <a:bodyPr vert="eaVert"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あ　く</a:t>
            </a:r>
          </a:p>
        </p:txBody>
      </p:sp>
      <p:sp>
        <p:nvSpPr>
          <p:cNvPr id="9" name="テキスト ボックス 8"/>
          <p:cNvSpPr txBox="1"/>
          <p:nvPr/>
        </p:nvSpPr>
        <p:spPr>
          <a:xfrm>
            <a:off x="4073732" y="1901909"/>
            <a:ext cx="430887" cy="846094"/>
          </a:xfrm>
          <a:prstGeom prst="rect">
            <a:avLst/>
          </a:prstGeom>
          <a:noFill/>
        </p:spPr>
        <p:txBody>
          <a:bodyPr vert="eaVert" wrap="square" rtlCol="0">
            <a:spAutoFit/>
          </a:bodyPr>
          <a:lstStyle/>
          <a:p>
            <a:pPr algn="ctr"/>
            <a:r>
              <a:rPr kumimoji="1" lang="ja-JP" altLang="en-US" sz="1600" b="1" dirty="0">
                <a:latin typeface="游ゴシック" panose="020B0400000000000000" pitchFamily="50" charset="-128"/>
                <a:ea typeface="游ゴシック" panose="020B0400000000000000" pitchFamily="50" charset="-128"/>
              </a:rPr>
              <a:t>に　ん</a:t>
            </a:r>
          </a:p>
        </p:txBody>
      </p:sp>
      <p:sp>
        <p:nvSpPr>
          <p:cNvPr id="10" name="テキスト ボックス 9"/>
          <p:cNvSpPr txBox="1"/>
          <p:nvPr/>
        </p:nvSpPr>
        <p:spPr>
          <a:xfrm>
            <a:off x="4064434" y="2789929"/>
            <a:ext cx="430887" cy="747083"/>
          </a:xfrm>
          <a:prstGeom prst="rect">
            <a:avLst/>
          </a:prstGeom>
          <a:noFill/>
        </p:spPr>
        <p:txBody>
          <a:bodyPr vert="eaVert" wrap="square" rtlCol="0">
            <a:spAutoFit/>
          </a:bodyPr>
          <a:lstStyle/>
          <a:p>
            <a:r>
              <a:rPr lang="ja-JP" altLang="en-US" sz="1600" b="1" dirty="0">
                <a:latin typeface="游ゴシック" panose="020B0400000000000000" pitchFamily="50" charset="-128"/>
                <a:ea typeface="游ゴシック" panose="020B0400000000000000" pitchFamily="50" charset="-128"/>
              </a:rPr>
              <a:t>しょう</a:t>
            </a:r>
            <a:endParaRPr kumimoji="1" lang="ja-JP" altLang="en-US" sz="1600" b="1"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4064434" y="3773702"/>
            <a:ext cx="430887" cy="675075"/>
          </a:xfrm>
          <a:prstGeom prst="rect">
            <a:avLst/>
          </a:prstGeom>
          <a:noFill/>
        </p:spPr>
        <p:txBody>
          <a:bodyPr vert="eaVert"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き</a:t>
            </a:r>
          </a:p>
        </p:txBody>
      </p:sp>
      <p:sp>
        <p:nvSpPr>
          <p:cNvPr id="12" name="テキスト ボックス 11"/>
          <p:cNvSpPr txBox="1"/>
          <p:nvPr/>
        </p:nvSpPr>
        <p:spPr>
          <a:xfrm>
            <a:off x="2786006" y="4545124"/>
            <a:ext cx="430887" cy="630070"/>
          </a:xfrm>
          <a:prstGeom prst="rect">
            <a:avLst/>
          </a:prstGeom>
          <a:noFill/>
        </p:spPr>
        <p:txBody>
          <a:bodyPr vert="eaVert" wrap="square" rtlCol="0">
            <a:spAutoFit/>
          </a:bodyPr>
          <a:lstStyle/>
          <a:p>
            <a:r>
              <a:rPr lang="ja-JP" altLang="en-US" sz="1600" b="1" dirty="0">
                <a:ea typeface="游ゴシック" panose="020B0400000000000000" pitchFamily="50" charset="-128"/>
              </a:rPr>
              <a:t>まさ</a:t>
            </a:r>
            <a:endParaRPr kumimoji="1" lang="ja-JP" altLang="en-US" sz="1600" b="1" dirty="0">
              <a:ea typeface="游ゴシック" panose="020B0400000000000000" pitchFamily="50" charset="-128"/>
            </a:endParaRPr>
          </a:p>
        </p:txBody>
      </p:sp>
      <p:sp>
        <p:nvSpPr>
          <p:cNvPr id="13" name="テキスト ボックス 12"/>
          <p:cNvSpPr txBox="1"/>
          <p:nvPr/>
        </p:nvSpPr>
        <p:spPr>
          <a:xfrm>
            <a:off x="1139394" y="260648"/>
            <a:ext cx="1846659" cy="6408712"/>
          </a:xfrm>
          <a:prstGeom prst="rect">
            <a:avLst/>
          </a:prstGeom>
          <a:noFill/>
        </p:spPr>
        <p:txBody>
          <a:bodyPr vert="eaVert" wrap="square" rtlCol="0">
            <a:spAutoFit/>
          </a:bodyPr>
          <a:lstStyle/>
          <a:p>
            <a:r>
              <a:rPr kumimoji="1" lang="ja-JP" altLang="en-US" sz="5400" b="1" dirty="0">
                <a:ea typeface="游ゴシック" panose="020B0400000000000000" pitchFamily="50" charset="-128"/>
              </a:rPr>
              <a:t>悪人を救済の正しき対象</a:t>
            </a:r>
            <a:r>
              <a:rPr kumimoji="1" lang="ja-JP" altLang="en-US" sz="4400" b="1" dirty="0">
                <a:ea typeface="游ゴシック" panose="020B0400000000000000" pitchFamily="50" charset="-128"/>
              </a:rPr>
              <a:t>（めあて）</a:t>
            </a:r>
            <a:r>
              <a:rPr kumimoji="1" lang="ja-JP" altLang="en-US" sz="5400" b="1" dirty="0">
                <a:ea typeface="游ゴシック" panose="020B0400000000000000" pitchFamily="50" charset="-128"/>
              </a:rPr>
              <a:t>とする</a:t>
            </a:r>
          </a:p>
        </p:txBody>
      </p:sp>
    </p:spTree>
    <p:custDataLst>
      <p:tags r:id="rId1"/>
    </p:custDataLst>
    <p:extLst>
      <p:ext uri="{BB962C8B-B14F-4D97-AF65-F5344CB8AC3E}">
        <p14:creationId xmlns:p14="http://schemas.microsoft.com/office/powerpoint/2010/main" val="6006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7154"/>
            <a:ext cx="11310442" cy="8203790"/>
          </a:xfrm>
          <a:prstGeom prst="rect">
            <a:avLst/>
          </a:prstGeom>
        </p:spPr>
      </p:pic>
      <p:sp>
        <p:nvSpPr>
          <p:cNvPr id="6" name="タイトル 1"/>
          <p:cNvSpPr txBox="1">
            <a:spLocks/>
          </p:cNvSpPr>
          <p:nvPr/>
        </p:nvSpPr>
        <p:spPr>
          <a:xfrm>
            <a:off x="-180528" y="0"/>
            <a:ext cx="5885013" cy="1484784"/>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a:t>
            </a: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歎異抄</a:t>
            </a:r>
            <a:r>
              <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a:t>
            </a: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とは</a:t>
            </a:r>
            <a:endPar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p:txBody>
      </p:sp>
      <p:sp>
        <p:nvSpPr>
          <p:cNvPr id="4" name="タイトル 1"/>
          <p:cNvSpPr txBox="1">
            <a:spLocks/>
          </p:cNvSpPr>
          <p:nvPr/>
        </p:nvSpPr>
        <p:spPr>
          <a:xfrm>
            <a:off x="180020" y="4070170"/>
            <a:ext cx="9289032" cy="2861321"/>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・親鸞聖人の教えと異なる誤った</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　理解をする者がいることを歎き</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　悲しんで、教えの正意を示そう</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　と執筆された書。</a:t>
            </a:r>
          </a:p>
        </p:txBody>
      </p:sp>
      <p:sp>
        <p:nvSpPr>
          <p:cNvPr id="7" name="タイトル 1"/>
          <p:cNvSpPr txBox="1">
            <a:spLocks/>
          </p:cNvSpPr>
          <p:nvPr/>
        </p:nvSpPr>
        <p:spPr>
          <a:xfrm>
            <a:off x="180020" y="1278256"/>
            <a:ext cx="8460432" cy="2861321"/>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・親鸞聖人の面授の門弟で</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　あった、常陸国河和田</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（茨城県水戸市）の唯円が</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　著者と言われている。</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p:txBody>
      </p:sp>
      <p:sp>
        <p:nvSpPr>
          <p:cNvPr id="8" name="タイトル 1"/>
          <p:cNvSpPr txBox="1">
            <a:spLocks/>
          </p:cNvSpPr>
          <p:nvPr/>
        </p:nvSpPr>
        <p:spPr>
          <a:xfrm>
            <a:off x="180020" y="3459097"/>
            <a:ext cx="7920880" cy="2861321"/>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　　　　　　　　　</a:t>
            </a:r>
            <a:r>
              <a:rPr kumimoji="1" lang="ja-JP" altLang="en-US" sz="40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j-cs"/>
              </a:rPr>
              <a:t>異</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endParaRPr>
          </a:p>
          <a:p>
            <a:pPr marL="0" marR="0" lvl="0" indent="-2303828"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rPr>
              <a:t>　　　　　　　　　　　　　</a:t>
            </a:r>
            <a:r>
              <a:rPr kumimoji="1" lang="ja-JP" altLang="en-US" sz="4000" b="1" i="0" u="none" strike="noStrike" kern="1200" cap="none" spc="0" normalizeH="0" baseline="0" noProof="0" dirty="0">
                <a:ln>
                  <a:noFill/>
                </a:ln>
                <a:solidFill>
                  <a:srgbClr val="FF0000"/>
                </a:solidFill>
                <a:effectLst>
                  <a:glow rad="228600">
                    <a:prstClr val="white"/>
                  </a:glow>
                </a:effectLst>
                <a:uLnTx/>
                <a:uFillTx/>
                <a:latin typeface="Calibri"/>
                <a:ea typeface="游ゴシック" panose="020B0400000000000000" pitchFamily="50" charset="-128"/>
                <a:cs typeface="+mj-cs"/>
              </a:rPr>
              <a:t>歎</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Calibri"/>
              <a:ea typeface="游ゴシック" panose="020B0400000000000000" pitchFamily="50" charset="-128"/>
              <a:cs typeface="+mj-cs"/>
            </a:endParaRPr>
          </a:p>
        </p:txBody>
      </p:sp>
    </p:spTree>
    <p:custDataLst>
      <p:tags r:id="rId1"/>
    </p:custDataLst>
    <p:extLst>
      <p:ext uri="{BB962C8B-B14F-4D97-AF65-F5344CB8AC3E}">
        <p14:creationId xmlns:p14="http://schemas.microsoft.com/office/powerpoint/2010/main" val="35785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21" presetClass="entr" presetSubtype="1"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74741" y="174693"/>
            <a:ext cx="923330" cy="2709803"/>
          </a:xfrm>
          <a:prstGeom prst="rect">
            <a:avLst/>
          </a:prstGeom>
          <a:noFill/>
        </p:spPr>
        <p:txBody>
          <a:bodyPr vert="eaVert" wrap="square" rtlCol="0">
            <a:spAutoFit/>
          </a:bodyPr>
          <a:lstStyle/>
          <a:p>
            <a:pPr algn="ctr"/>
            <a:r>
              <a:rPr kumimoji="1" lang="en-US" altLang="ja-JP" sz="4800" b="1" dirty="0"/>
              <a:t>『</a:t>
            </a:r>
            <a:r>
              <a:rPr kumimoji="1" lang="ja-JP" altLang="en-US" sz="4800" b="1" dirty="0">
                <a:effectLst>
                  <a:glow>
                    <a:schemeClr val="bg1"/>
                  </a:glow>
                </a:effectLst>
                <a:latin typeface="游ゴシック" panose="020B0400000000000000" pitchFamily="50" charset="-128"/>
                <a:ea typeface="游ゴシック" panose="020B0400000000000000" pitchFamily="50" charset="-128"/>
              </a:rPr>
              <a:t>歎異抄</a:t>
            </a:r>
            <a:r>
              <a:rPr kumimoji="1" lang="en-US" altLang="ja-JP" sz="4800" b="1" dirty="0"/>
              <a:t>』</a:t>
            </a:r>
            <a:endParaRPr kumimoji="1" lang="ja-JP" altLang="en-US" sz="4800" b="1" dirty="0"/>
          </a:p>
        </p:txBody>
      </p:sp>
      <p:sp>
        <p:nvSpPr>
          <p:cNvPr id="5" name="テキスト ボックス 4"/>
          <p:cNvSpPr txBox="1"/>
          <p:nvPr/>
        </p:nvSpPr>
        <p:spPr>
          <a:xfrm>
            <a:off x="4280224" y="318897"/>
            <a:ext cx="1015663" cy="3394653"/>
          </a:xfrm>
          <a:prstGeom prst="rect">
            <a:avLst/>
          </a:prstGeom>
          <a:noFill/>
          <a:ln w="28575">
            <a:noFill/>
          </a:ln>
        </p:spPr>
        <p:txBody>
          <a:bodyPr vert="eaVert" wrap="square" rtlCol="0">
            <a:spAutoFit/>
          </a:bodyPr>
          <a:lstStyle/>
          <a:p>
            <a:pPr algn="ctr"/>
            <a:r>
              <a:rPr kumimoji="1" lang="ja-JP" altLang="en-US" sz="5400" b="1" dirty="0">
                <a:solidFill>
                  <a:srgbClr val="FF0000"/>
                </a:solidFill>
                <a:effectLst>
                  <a:glow>
                    <a:schemeClr val="bg1"/>
                  </a:glow>
                </a:effectLst>
                <a:latin typeface="游ゴシック" panose="020B0400000000000000" pitchFamily="50" charset="-128"/>
                <a:ea typeface="游ゴシック" panose="020B0400000000000000" pitchFamily="50" charset="-128"/>
              </a:rPr>
              <a:t>悪人正機</a:t>
            </a:r>
          </a:p>
        </p:txBody>
      </p:sp>
      <p:sp>
        <p:nvSpPr>
          <p:cNvPr id="4" name="テキスト ボックス 3"/>
          <p:cNvSpPr txBox="1"/>
          <p:nvPr/>
        </p:nvSpPr>
        <p:spPr>
          <a:xfrm>
            <a:off x="7236296" y="2880671"/>
            <a:ext cx="800219" cy="2835056"/>
          </a:xfrm>
          <a:prstGeom prst="rect">
            <a:avLst/>
          </a:prstGeom>
          <a:noFill/>
        </p:spPr>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といえば、</a:t>
            </a:r>
          </a:p>
        </p:txBody>
      </p:sp>
      <p:sp>
        <p:nvSpPr>
          <p:cNvPr id="10" name="右矢印 9"/>
          <p:cNvSpPr/>
          <p:nvPr/>
        </p:nvSpPr>
        <p:spPr>
          <a:xfrm rot="10800000">
            <a:off x="6208602" y="1259988"/>
            <a:ext cx="792088" cy="86409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テキスト ボックス 7"/>
          <p:cNvSpPr txBox="1"/>
          <p:nvPr/>
        </p:nvSpPr>
        <p:spPr>
          <a:xfrm>
            <a:off x="2035896" y="548680"/>
            <a:ext cx="1068570" cy="5544616"/>
          </a:xfrm>
          <a:prstGeom prst="rect">
            <a:avLst/>
          </a:prstGeom>
          <a:solidFill>
            <a:srgbClr val="FF3300"/>
          </a:solidFill>
        </p:spPr>
        <p:txBody>
          <a:bodyPr vert="eaVert" wrap="square" rtlCol="0">
            <a:noAutofit/>
          </a:bodyPr>
          <a:lstStyle/>
          <a:p>
            <a:r>
              <a:rPr kumimoji="1" lang="ja-JP" altLang="en-US" sz="6000" b="1" dirty="0">
                <a:solidFill>
                  <a:schemeClr val="bg1"/>
                </a:solidFill>
                <a:ea typeface="游ゴシック" panose="020B0400000000000000" pitchFamily="50" charset="-128"/>
              </a:rPr>
              <a:t>親鸞教義の特色</a:t>
            </a:r>
          </a:p>
        </p:txBody>
      </p:sp>
      <p:sp>
        <p:nvSpPr>
          <p:cNvPr id="3" name="テキスト ボックス 2"/>
          <p:cNvSpPr txBox="1"/>
          <p:nvPr/>
        </p:nvSpPr>
        <p:spPr>
          <a:xfrm>
            <a:off x="5295887" y="157090"/>
            <a:ext cx="738664" cy="1630879"/>
          </a:xfrm>
          <a:prstGeom prst="rect">
            <a:avLst/>
          </a:prstGeom>
          <a:noFill/>
        </p:spPr>
        <p:txBody>
          <a:bodyPr vert="eaVert" wrap="square" rtlCol="0">
            <a:spAutoFit/>
          </a:bodyPr>
          <a:lstStyle/>
          <a:p>
            <a:pPr algn="ctr"/>
            <a:r>
              <a:rPr kumimoji="1" lang="ja-JP" altLang="en-US" sz="3600" b="1" dirty="0">
                <a:latin typeface="游ゴシック" panose="020B0400000000000000" pitchFamily="50" charset="-128"/>
                <a:ea typeface="游ゴシック" panose="020B0400000000000000" pitchFamily="50" charset="-128"/>
              </a:rPr>
              <a:t>第三条</a:t>
            </a:r>
          </a:p>
        </p:txBody>
      </p:sp>
    </p:spTree>
    <p:custDataLst>
      <p:tags r:id="rId1"/>
    </p:custDataLst>
    <p:extLst>
      <p:ext uri="{BB962C8B-B14F-4D97-AF65-F5344CB8AC3E}">
        <p14:creationId xmlns:p14="http://schemas.microsoft.com/office/powerpoint/2010/main" val="40046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animBg="1"/>
      <p:bldP spid="8"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55576" y="1412776"/>
            <a:ext cx="8118902" cy="3416320"/>
          </a:xfrm>
          <a:prstGeom prst="rect">
            <a:avLst/>
          </a:prstGeom>
          <a:noFill/>
        </p:spPr>
        <p:txBody>
          <a:bodyPr vert="horz" wrap="square" rtlCol="0">
            <a:spAutoFit/>
          </a:bodyPr>
          <a:lstStyle/>
          <a:p>
            <a:pPr algn="ctr"/>
            <a:r>
              <a:rPr kumimoji="1" lang="ja-JP" altLang="en-US" sz="5400" b="1" dirty="0">
                <a:solidFill>
                  <a:srgbClr val="FF0000"/>
                </a:solidFill>
                <a:effectLst>
                  <a:glow rad="127000">
                    <a:schemeClr val="bg1"/>
                  </a:glow>
                </a:effectLst>
                <a:ea typeface="游ゴシック" panose="020B0400000000000000" pitchFamily="50" charset="-128"/>
              </a:rPr>
              <a:t>「悪人正機」</a:t>
            </a:r>
            <a:r>
              <a:rPr kumimoji="1" lang="ja-JP" altLang="en-US" sz="5400" b="1" dirty="0">
                <a:effectLst>
                  <a:glow rad="127000">
                    <a:schemeClr val="bg1"/>
                  </a:glow>
                </a:effectLst>
                <a:ea typeface="游ゴシック" panose="020B0400000000000000" pitchFamily="50" charset="-128"/>
              </a:rPr>
              <a:t>という</a:t>
            </a:r>
            <a:endParaRPr kumimoji="1" lang="en-US" altLang="ja-JP" sz="5400" b="1" dirty="0">
              <a:effectLst>
                <a:glow rad="127000">
                  <a:schemeClr val="bg1"/>
                </a:glow>
              </a:effectLst>
              <a:ea typeface="游ゴシック" panose="020B0400000000000000" pitchFamily="50" charset="-128"/>
            </a:endParaRPr>
          </a:p>
          <a:p>
            <a:pPr algn="ctr"/>
            <a:r>
              <a:rPr kumimoji="1" lang="ja-JP" altLang="en-US" sz="5400" b="1" dirty="0">
                <a:effectLst>
                  <a:glow rad="127000">
                    <a:schemeClr val="bg1"/>
                  </a:glow>
                </a:effectLst>
                <a:ea typeface="游ゴシック" panose="020B0400000000000000" pitchFamily="50" charset="-128"/>
              </a:rPr>
              <a:t>言葉は、</a:t>
            </a:r>
            <a:endParaRPr kumimoji="1" lang="en-US" altLang="ja-JP" sz="5400" b="1" dirty="0">
              <a:effectLst>
                <a:glow rad="127000">
                  <a:schemeClr val="bg1"/>
                </a:glow>
              </a:effectLst>
              <a:ea typeface="游ゴシック" panose="020B0400000000000000" pitchFamily="50" charset="-128"/>
            </a:endParaRPr>
          </a:p>
          <a:p>
            <a:pPr algn="ctr"/>
            <a:r>
              <a:rPr kumimoji="1" lang="ja-JP" altLang="en-US" sz="5400" b="1" dirty="0">
                <a:effectLst>
                  <a:glow rad="127000">
                    <a:schemeClr val="bg1"/>
                  </a:glow>
                </a:effectLst>
                <a:ea typeface="游ゴシック" panose="020B0400000000000000" pitchFamily="50" charset="-128"/>
              </a:rPr>
              <a:t>親鸞聖人の何という</a:t>
            </a:r>
            <a:endParaRPr kumimoji="1" lang="en-US" altLang="ja-JP" sz="5400" b="1" dirty="0">
              <a:effectLst>
                <a:glow rad="127000">
                  <a:schemeClr val="bg1"/>
                </a:glow>
              </a:effectLst>
              <a:ea typeface="游ゴシック" panose="020B0400000000000000" pitchFamily="50" charset="-128"/>
            </a:endParaRPr>
          </a:p>
          <a:p>
            <a:pPr algn="ctr"/>
            <a:r>
              <a:rPr kumimoji="1" lang="ja-JP" altLang="en-US" sz="5400" b="1" dirty="0">
                <a:effectLst>
                  <a:glow rad="127000">
                    <a:schemeClr val="bg1"/>
                  </a:glow>
                </a:effectLst>
                <a:ea typeface="游ゴシック" panose="020B0400000000000000" pitchFamily="50" charset="-128"/>
              </a:rPr>
              <a:t>書物に</a:t>
            </a:r>
            <a:r>
              <a:rPr lang="ja-JP" altLang="en-US" sz="5400" b="1" dirty="0">
                <a:effectLst>
                  <a:glow rad="127000">
                    <a:schemeClr val="bg1"/>
                  </a:glow>
                </a:effectLst>
                <a:ea typeface="游ゴシック" panose="020B0400000000000000" pitchFamily="50" charset="-128"/>
              </a:rPr>
              <a:t>出てくる</a:t>
            </a:r>
            <a:r>
              <a:rPr kumimoji="1" lang="ja-JP" altLang="en-US" sz="5400" b="1" dirty="0">
                <a:effectLst>
                  <a:glow rad="127000">
                    <a:schemeClr val="bg1"/>
                  </a:glow>
                </a:effectLst>
                <a:ea typeface="游ゴシック" panose="020B0400000000000000" pitchFamily="50" charset="-128"/>
              </a:rPr>
              <a:t>の？</a:t>
            </a:r>
          </a:p>
        </p:txBody>
      </p:sp>
      <p:sp>
        <p:nvSpPr>
          <p:cNvPr id="5" name="角丸四角形 4"/>
          <p:cNvSpPr/>
          <p:nvPr/>
        </p:nvSpPr>
        <p:spPr>
          <a:xfrm>
            <a:off x="395536" y="1772817"/>
            <a:ext cx="8136904" cy="4184114"/>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 name="テキスト ボックス 1"/>
          <p:cNvSpPr txBox="1"/>
          <p:nvPr/>
        </p:nvSpPr>
        <p:spPr>
          <a:xfrm>
            <a:off x="539552" y="-1395536"/>
            <a:ext cx="5400600" cy="9248686"/>
          </a:xfrm>
          <a:prstGeom prst="rect">
            <a:avLst/>
          </a:prstGeom>
          <a:noFill/>
        </p:spPr>
        <p:txBody>
          <a:bodyPr vert="horz" wrap="square" rtlCol="0">
            <a:spAutoFit/>
          </a:bodyPr>
          <a:lstStyle/>
          <a:p>
            <a:r>
              <a:rPr kumimoji="1" lang="ja-JP" altLang="en-US" sz="59500" b="1" dirty="0">
                <a:solidFill>
                  <a:srgbClr val="FFFF00">
                    <a:alpha val="68000"/>
                  </a:srgbClr>
                </a:solidFill>
              </a:rPr>
              <a:t>？</a:t>
            </a:r>
          </a:p>
        </p:txBody>
      </p:sp>
    </p:spTree>
    <p:custDataLst>
      <p:tags r:id="rId1"/>
    </p:custDataLst>
    <p:extLst>
      <p:ext uri="{BB962C8B-B14F-4D97-AF65-F5344CB8AC3E}">
        <p14:creationId xmlns:p14="http://schemas.microsoft.com/office/powerpoint/2010/main" val="417471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79962" y="546598"/>
            <a:ext cx="5184076" cy="1223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「悪人正機」</a:t>
            </a:r>
          </a:p>
        </p:txBody>
      </p:sp>
      <p:sp>
        <p:nvSpPr>
          <p:cNvPr id="8" name="テキスト ボックス 7"/>
          <p:cNvSpPr txBox="1"/>
          <p:nvPr/>
        </p:nvSpPr>
        <p:spPr>
          <a:xfrm>
            <a:off x="1411924" y="5533982"/>
            <a:ext cx="3948964" cy="923330"/>
          </a:xfrm>
          <a:prstGeom prst="rect">
            <a:avLst/>
          </a:prstGeom>
          <a:noFill/>
        </p:spPr>
        <p:txBody>
          <a:bodyPr vert="horz" wrap="square" rtlCol="0">
            <a:spAutoFit/>
          </a:bodyPr>
          <a:lstStyle/>
          <a:p>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歎異抄</a:t>
            </a:r>
            <a:r>
              <a:rPr kumimoji="1"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sp>
        <p:nvSpPr>
          <p:cNvPr id="9" name="テキスト ボックス 8"/>
          <p:cNvSpPr txBox="1"/>
          <p:nvPr/>
        </p:nvSpPr>
        <p:spPr>
          <a:xfrm>
            <a:off x="5167978" y="5626315"/>
            <a:ext cx="2788398" cy="830997"/>
          </a:xfrm>
          <a:prstGeom prst="rect">
            <a:avLst/>
          </a:prstGeom>
          <a:noFill/>
        </p:spPr>
        <p:txBody>
          <a:bodyPr vert="horz" wrap="square" rtlCol="0">
            <a:spAutoFit/>
          </a:bodyPr>
          <a:lstStyle/>
          <a:p>
            <a:r>
              <a:rPr kumimoji="1" lang="ja-JP" altLang="en-US" sz="4800" b="1" dirty="0">
                <a:latin typeface="游ゴシック" panose="020B0400000000000000" pitchFamily="50" charset="-128"/>
                <a:ea typeface="游ゴシック" panose="020B0400000000000000" pitchFamily="50" charset="-128"/>
              </a:rPr>
              <a:t>にもなし</a:t>
            </a:r>
          </a:p>
        </p:txBody>
      </p:sp>
      <p:sp>
        <p:nvSpPr>
          <p:cNvPr id="11" name="テキスト ボックス 10"/>
          <p:cNvSpPr txBox="1"/>
          <p:nvPr/>
        </p:nvSpPr>
        <p:spPr>
          <a:xfrm>
            <a:off x="1001407" y="3955028"/>
            <a:ext cx="4692946" cy="923330"/>
          </a:xfrm>
          <a:prstGeom prst="rect">
            <a:avLst/>
          </a:prstGeom>
          <a:noFill/>
        </p:spPr>
        <p:txBody>
          <a:bodyPr vert="horz" wrap="square" rtlCol="0">
            <a:spAutoFit/>
          </a:bodyPr>
          <a:lstStyle/>
          <a:p>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教行信証</a:t>
            </a:r>
            <a:r>
              <a:rPr kumimoji="1" lang="en-US" altLang="ja-JP" sz="5400" b="1" dirty="0">
                <a:ea typeface="游ゴシック" panose="020B0400000000000000" pitchFamily="50" charset="-128"/>
              </a:rPr>
              <a:t>』</a:t>
            </a:r>
            <a:endParaRPr kumimoji="1" lang="ja-JP" altLang="en-US" sz="5400" b="1" dirty="0">
              <a:ea typeface="游ゴシック" panose="020B0400000000000000" pitchFamily="50" charset="-128"/>
            </a:endParaRPr>
          </a:p>
        </p:txBody>
      </p:sp>
      <p:sp>
        <p:nvSpPr>
          <p:cNvPr id="12" name="テキスト ボックス 11"/>
          <p:cNvSpPr txBox="1"/>
          <p:nvPr/>
        </p:nvSpPr>
        <p:spPr>
          <a:xfrm>
            <a:off x="5167978" y="4047361"/>
            <a:ext cx="2211834" cy="830997"/>
          </a:xfrm>
          <a:prstGeom prst="rect">
            <a:avLst/>
          </a:prstGeom>
          <a:noFill/>
        </p:spPr>
        <p:txBody>
          <a:bodyPr vert="horz" wrap="square" rtlCol="0">
            <a:spAutoFit/>
          </a:bodyPr>
          <a:lstStyle/>
          <a:p>
            <a:r>
              <a:rPr kumimoji="1" lang="ja-JP" altLang="en-US" sz="4800" b="1" dirty="0">
                <a:latin typeface="游ゴシック" panose="020B0400000000000000" pitchFamily="50" charset="-128"/>
                <a:ea typeface="游ゴシック" panose="020B0400000000000000" pitchFamily="50" charset="-128"/>
              </a:rPr>
              <a:t>になし</a:t>
            </a:r>
          </a:p>
        </p:txBody>
      </p:sp>
      <p:sp>
        <p:nvSpPr>
          <p:cNvPr id="13" name="テキスト ボックス 12"/>
          <p:cNvSpPr txBox="1"/>
          <p:nvPr/>
        </p:nvSpPr>
        <p:spPr>
          <a:xfrm>
            <a:off x="632443" y="1952208"/>
            <a:ext cx="7879114" cy="1754326"/>
          </a:xfrm>
          <a:prstGeom prst="rect">
            <a:avLst/>
          </a:prstGeom>
          <a:noFill/>
        </p:spPr>
        <p:txBody>
          <a:bodyPr vert="horz" wrap="square" rtlCol="0">
            <a:spAutoFit/>
          </a:bodyPr>
          <a:lstStyle/>
          <a:p>
            <a:pPr algn="ctr"/>
            <a:r>
              <a:rPr kumimoji="1" lang="ja-JP" altLang="en-US" sz="5400" b="1" dirty="0">
                <a:ea typeface="游ゴシック" panose="020B0400000000000000" pitchFamily="50" charset="-128"/>
              </a:rPr>
              <a:t>親鸞聖人の書物には</a:t>
            </a:r>
            <a:endParaRPr kumimoji="1" lang="en-US" altLang="ja-JP" sz="5400" b="1" dirty="0">
              <a:ea typeface="游ゴシック" panose="020B0400000000000000" pitchFamily="50" charset="-128"/>
            </a:endParaRPr>
          </a:p>
          <a:p>
            <a:pPr algn="ctr"/>
            <a:r>
              <a:rPr kumimoji="1" lang="ja-JP" altLang="en-US" sz="5400" b="1" dirty="0">
                <a:ea typeface="游ゴシック" panose="020B0400000000000000" pitchFamily="50" charset="-128"/>
              </a:rPr>
              <a:t>出てこない</a:t>
            </a:r>
          </a:p>
        </p:txBody>
      </p:sp>
    </p:spTree>
    <p:custDataLst>
      <p:tags r:id="rId1"/>
    </p:custDataLst>
    <p:extLst>
      <p:ext uri="{BB962C8B-B14F-4D97-AF65-F5344CB8AC3E}">
        <p14:creationId xmlns:p14="http://schemas.microsoft.com/office/powerpoint/2010/main" val="21912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79962" y="546598"/>
            <a:ext cx="5184076" cy="1223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「悪人正機」</a:t>
            </a:r>
          </a:p>
        </p:txBody>
      </p:sp>
      <p:sp>
        <p:nvSpPr>
          <p:cNvPr id="10" name="テキスト ボックス 9"/>
          <p:cNvSpPr txBox="1"/>
          <p:nvPr/>
        </p:nvSpPr>
        <p:spPr>
          <a:xfrm>
            <a:off x="598012" y="2034839"/>
            <a:ext cx="7879114" cy="1754326"/>
          </a:xfrm>
          <a:prstGeom prst="rect">
            <a:avLst/>
          </a:prstGeom>
          <a:noFill/>
        </p:spPr>
        <p:txBody>
          <a:bodyPr vert="horz" wrap="square" rtlCol="0">
            <a:spAutoFit/>
          </a:bodyPr>
          <a:lstStyle/>
          <a:p>
            <a:pPr algn="ctr"/>
            <a:r>
              <a:rPr lang="ja-JP" altLang="en-US" sz="5400" b="1" dirty="0">
                <a:ea typeface="游ゴシック" panose="020B0400000000000000" pitchFamily="50" charset="-128"/>
              </a:rPr>
              <a:t>親鸞聖人ご自身が</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使われた言葉ではない</a:t>
            </a:r>
            <a:endParaRPr lang="en-US" altLang="ja-JP" sz="5400" b="1" dirty="0">
              <a:ea typeface="游ゴシック" panose="020B0400000000000000" pitchFamily="50" charset="-128"/>
            </a:endParaRPr>
          </a:p>
        </p:txBody>
      </p:sp>
      <p:sp>
        <p:nvSpPr>
          <p:cNvPr id="14" name="テキスト ボックス 13"/>
          <p:cNvSpPr txBox="1"/>
          <p:nvPr/>
        </p:nvSpPr>
        <p:spPr>
          <a:xfrm>
            <a:off x="632443" y="4509120"/>
            <a:ext cx="7879114" cy="1754326"/>
          </a:xfrm>
          <a:prstGeom prst="rect">
            <a:avLst/>
          </a:prstGeom>
          <a:noFill/>
        </p:spPr>
        <p:txBody>
          <a:bodyPr vert="horz" wrap="square" rtlCol="0">
            <a:spAutoFit/>
          </a:bodyPr>
          <a:lstStyle/>
          <a:p>
            <a:pPr algn="ctr"/>
            <a:r>
              <a:rPr lang="ja-JP" altLang="en-US" sz="5400" b="1" dirty="0">
                <a:ea typeface="游ゴシック" panose="020B0400000000000000" pitchFamily="50" charset="-128"/>
              </a:rPr>
              <a:t>後の真宗の学僧が</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つくった言葉</a:t>
            </a:r>
            <a:endParaRPr lang="en-US" altLang="ja-JP" sz="54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45556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43596" y="4762067"/>
            <a:ext cx="1152128" cy="1015663"/>
          </a:xfrm>
          <a:prstGeom prst="rect">
            <a:avLst/>
          </a:prstGeom>
          <a:noFill/>
        </p:spPr>
        <p:txBody>
          <a:bodyPr vert="horz" wrap="square" rtlCol="0">
            <a:spAutoFit/>
          </a:bodyPr>
          <a:lstStyle/>
          <a:p>
            <a:pPr algn="ctr"/>
            <a:r>
              <a:rPr kumimoji="1" lang="ja-JP" altLang="en-US" sz="6000" b="1" dirty="0">
                <a:effectLst>
                  <a:glow rad="76200">
                    <a:schemeClr val="bg1"/>
                  </a:glow>
                </a:effectLst>
                <a:latin typeface="游ゴシック" panose="020B0400000000000000" pitchFamily="50" charset="-128"/>
                <a:ea typeface="游ゴシック" panose="020B0400000000000000" pitchFamily="50" charset="-128"/>
              </a:rPr>
              <a:t>機</a:t>
            </a:r>
          </a:p>
        </p:txBody>
      </p:sp>
      <p:sp>
        <p:nvSpPr>
          <p:cNvPr id="5" name="等号 4"/>
          <p:cNvSpPr/>
          <p:nvPr/>
        </p:nvSpPr>
        <p:spPr>
          <a:xfrm>
            <a:off x="2496870" y="4929688"/>
            <a:ext cx="589594" cy="680419"/>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6" name="テキスト ボックス 5"/>
          <p:cNvSpPr txBox="1"/>
          <p:nvPr/>
        </p:nvSpPr>
        <p:spPr>
          <a:xfrm>
            <a:off x="3206556" y="4528593"/>
            <a:ext cx="5179160" cy="1569660"/>
          </a:xfrm>
          <a:prstGeom prst="rect">
            <a:avLst/>
          </a:prstGeom>
          <a:noFill/>
          <a:ln w="38100">
            <a:noFill/>
          </a:ln>
        </p:spPr>
        <p:txBody>
          <a:bodyPr vert="horz"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仏の救いの対象となっている者</a:t>
            </a:r>
          </a:p>
        </p:txBody>
      </p:sp>
      <p:sp>
        <p:nvSpPr>
          <p:cNvPr id="9" name="角丸四角形 8"/>
          <p:cNvSpPr/>
          <p:nvPr/>
        </p:nvSpPr>
        <p:spPr>
          <a:xfrm>
            <a:off x="1259632" y="211994"/>
            <a:ext cx="3764120" cy="1223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悪人</a:t>
            </a:r>
            <a:r>
              <a:rPr kumimoji="1" lang="ja-JP" altLang="en-US" sz="6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正機</a:t>
            </a:r>
          </a:p>
        </p:txBody>
      </p:sp>
      <p:sp>
        <p:nvSpPr>
          <p:cNvPr id="11" name="角丸四角形 10"/>
          <p:cNvSpPr/>
          <p:nvPr/>
        </p:nvSpPr>
        <p:spPr>
          <a:xfrm>
            <a:off x="1259632" y="2959751"/>
            <a:ext cx="3764120" cy="1223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6000" b="1" dirty="0">
                <a:solidFill>
                  <a:srgbClr val="00B0F0"/>
                </a:solidFill>
                <a:latin typeface="游ゴシック" panose="020B0400000000000000" pitchFamily="50" charset="-128"/>
                <a:ea typeface="游ゴシック" panose="020B0400000000000000" pitchFamily="50" charset="-128"/>
              </a:rPr>
              <a:t>善人</a:t>
            </a:r>
            <a:r>
              <a:rPr kumimoji="1" lang="ja-JP" altLang="en-US" sz="6000" b="1" dirty="0">
                <a:solidFill>
                  <a:srgbClr val="00B0F0"/>
                </a:solidFill>
                <a:effectLst>
                  <a:glow rad="127000">
                    <a:schemeClr val="bg1"/>
                  </a:glow>
                </a:effectLst>
                <a:latin typeface="游ゴシック" panose="020B0400000000000000" pitchFamily="50" charset="-128"/>
                <a:ea typeface="游ゴシック" panose="020B0400000000000000" pitchFamily="50" charset="-128"/>
              </a:rPr>
              <a:t>傍機</a:t>
            </a:r>
          </a:p>
        </p:txBody>
      </p:sp>
      <p:sp>
        <p:nvSpPr>
          <p:cNvPr id="12" name="上下矢印 11"/>
          <p:cNvSpPr/>
          <p:nvPr/>
        </p:nvSpPr>
        <p:spPr>
          <a:xfrm>
            <a:off x="2781652" y="1507061"/>
            <a:ext cx="720080" cy="1279933"/>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右中かっこ 12"/>
          <p:cNvSpPr/>
          <p:nvPr/>
        </p:nvSpPr>
        <p:spPr>
          <a:xfrm>
            <a:off x="5292080" y="620688"/>
            <a:ext cx="504056" cy="3168352"/>
          </a:xfrm>
          <a:prstGeom prst="righ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14" name="テキスト ボックス 13"/>
          <p:cNvSpPr txBox="1"/>
          <p:nvPr/>
        </p:nvSpPr>
        <p:spPr>
          <a:xfrm>
            <a:off x="6072426" y="1771331"/>
            <a:ext cx="1872208" cy="1015663"/>
          </a:xfrm>
          <a:prstGeom prst="rect">
            <a:avLst/>
          </a:prstGeom>
          <a:noFill/>
        </p:spPr>
        <p:txBody>
          <a:bodyPr vert="horz" wrap="square" rtlCol="0">
            <a:spAutoFit/>
          </a:bodyPr>
          <a:lstStyle/>
          <a:p>
            <a:r>
              <a:rPr kumimoji="1" lang="ja-JP" altLang="en-US" sz="6000" b="1" dirty="0"/>
              <a:t>対句</a:t>
            </a:r>
          </a:p>
        </p:txBody>
      </p:sp>
    </p:spTree>
    <p:custDataLst>
      <p:tags r:id="rId1"/>
    </p:custDataLst>
    <p:extLst>
      <p:ext uri="{BB962C8B-B14F-4D97-AF65-F5344CB8AC3E}">
        <p14:creationId xmlns:p14="http://schemas.microsoft.com/office/powerpoint/2010/main" val="25564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1"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75079" y="1090836"/>
            <a:ext cx="1200329" cy="1869013"/>
          </a:xfrm>
          <a:prstGeom prst="rect">
            <a:avLst/>
          </a:prstGeom>
          <a:noFill/>
        </p:spPr>
        <p:txBody>
          <a:bodyPr vert="eaVert" wrap="square" rtlCol="0">
            <a:spAutoFit/>
          </a:bodyPr>
          <a:lstStyle/>
          <a:p>
            <a:r>
              <a:rPr kumimoji="1" lang="ja-JP" altLang="en-US" sz="6600" b="1" dirty="0">
                <a:solidFill>
                  <a:srgbClr val="FF0000"/>
                </a:solidFill>
                <a:effectLst>
                  <a:glow rad="63500">
                    <a:schemeClr val="bg1"/>
                  </a:glow>
                </a:effectLst>
                <a:ea typeface="游ゴシック" panose="020B0400000000000000" pitchFamily="50" charset="-128"/>
              </a:rPr>
              <a:t>正機</a:t>
            </a:r>
          </a:p>
        </p:txBody>
      </p:sp>
      <p:sp>
        <p:nvSpPr>
          <p:cNvPr id="16" name="テキスト ボックス 15"/>
          <p:cNvSpPr txBox="1"/>
          <p:nvPr/>
        </p:nvSpPr>
        <p:spPr>
          <a:xfrm>
            <a:off x="619533" y="3958580"/>
            <a:ext cx="1200329" cy="1800802"/>
          </a:xfrm>
          <a:prstGeom prst="rect">
            <a:avLst/>
          </a:prstGeom>
          <a:noFill/>
        </p:spPr>
        <p:txBody>
          <a:bodyPr vert="eaVert" wrap="square" rtlCol="0">
            <a:spAutoFit/>
          </a:bodyPr>
          <a:lstStyle/>
          <a:p>
            <a:r>
              <a:rPr kumimoji="1" lang="ja-JP" altLang="en-US" sz="6600" b="1" dirty="0">
                <a:solidFill>
                  <a:srgbClr val="00B0F0"/>
                </a:solidFill>
                <a:effectLst>
                  <a:glow rad="63500">
                    <a:schemeClr val="bg1"/>
                  </a:glow>
                </a:effectLst>
                <a:ea typeface="游ゴシック" panose="020B0400000000000000" pitchFamily="50" charset="-128"/>
              </a:rPr>
              <a:t>傍機</a:t>
            </a:r>
          </a:p>
        </p:txBody>
      </p:sp>
      <p:sp>
        <p:nvSpPr>
          <p:cNvPr id="17" name="等号 16"/>
          <p:cNvSpPr/>
          <p:nvPr/>
        </p:nvSpPr>
        <p:spPr>
          <a:xfrm>
            <a:off x="1775408" y="1685132"/>
            <a:ext cx="710242" cy="680419"/>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8" name="等号 17"/>
          <p:cNvSpPr/>
          <p:nvPr/>
        </p:nvSpPr>
        <p:spPr>
          <a:xfrm rot="10800000">
            <a:off x="1779981" y="4450179"/>
            <a:ext cx="701096" cy="720080"/>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9" name="テキスト ボックス 18"/>
          <p:cNvSpPr txBox="1"/>
          <p:nvPr/>
        </p:nvSpPr>
        <p:spPr>
          <a:xfrm>
            <a:off x="2545396" y="1090836"/>
            <a:ext cx="6048151" cy="1754326"/>
          </a:xfrm>
          <a:prstGeom prst="rect">
            <a:avLst/>
          </a:prstGeom>
          <a:solidFill>
            <a:schemeClr val="bg1"/>
          </a:solidFill>
          <a:ln w="57150">
            <a:noFill/>
          </a:ln>
        </p:spPr>
        <p:txBody>
          <a:bodyPr vert="horz" wrap="square" rtlCol="0">
            <a:spAutoFit/>
          </a:bodyPr>
          <a:lstStyle/>
          <a:p>
            <a:r>
              <a:rPr lang="ja-JP" altLang="en-US" sz="5400" b="1" dirty="0">
                <a:ea typeface="游ゴシック" panose="020B0400000000000000" pitchFamily="50" charset="-128"/>
              </a:rPr>
              <a:t>仏の救いの</a:t>
            </a:r>
            <a:r>
              <a:rPr lang="ja-JP" altLang="en-US" sz="5400" b="1" dirty="0">
                <a:solidFill>
                  <a:srgbClr val="FF0000"/>
                </a:solidFill>
                <a:ea typeface="游ゴシック" panose="020B0400000000000000" pitchFamily="50" charset="-128"/>
              </a:rPr>
              <a:t>中心</a:t>
            </a:r>
            <a:r>
              <a:rPr lang="ja-JP" altLang="en-US" sz="5400" b="1" dirty="0">
                <a:ea typeface="游ゴシック" panose="020B0400000000000000" pitchFamily="50" charset="-128"/>
              </a:rPr>
              <a:t>に</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位置している者</a:t>
            </a:r>
            <a:endParaRPr kumimoji="1" lang="ja-JP" altLang="en-US" sz="5400" b="1" dirty="0">
              <a:ea typeface="游ゴシック" panose="020B0400000000000000" pitchFamily="50" charset="-128"/>
            </a:endParaRPr>
          </a:p>
        </p:txBody>
      </p:sp>
      <p:sp>
        <p:nvSpPr>
          <p:cNvPr id="20" name="テキスト ボックス 19"/>
          <p:cNvSpPr txBox="1"/>
          <p:nvPr/>
        </p:nvSpPr>
        <p:spPr>
          <a:xfrm>
            <a:off x="2555776" y="3933056"/>
            <a:ext cx="6037771" cy="1754326"/>
          </a:xfrm>
          <a:prstGeom prst="rect">
            <a:avLst/>
          </a:prstGeom>
          <a:solidFill>
            <a:schemeClr val="bg1"/>
          </a:solidFill>
          <a:ln w="57150">
            <a:noFill/>
          </a:ln>
        </p:spPr>
        <p:txBody>
          <a:bodyPr vert="horz" wrap="square" rtlCol="0">
            <a:spAutoFit/>
          </a:bodyPr>
          <a:lstStyle/>
          <a:p>
            <a:r>
              <a:rPr lang="ja-JP" altLang="en-US" sz="5400" b="1" dirty="0">
                <a:ea typeface="游ゴシック" panose="020B0400000000000000" pitchFamily="50" charset="-128"/>
              </a:rPr>
              <a:t>仏の救いの</a:t>
            </a:r>
            <a:r>
              <a:rPr lang="ja-JP" altLang="en-US" sz="5400" b="1" dirty="0">
                <a:solidFill>
                  <a:srgbClr val="00B0F0"/>
                </a:solidFill>
                <a:ea typeface="游ゴシック" panose="020B0400000000000000" pitchFamily="50" charset="-128"/>
              </a:rPr>
              <a:t>わき</a:t>
            </a:r>
            <a:r>
              <a:rPr lang="ja-JP" altLang="en-US" sz="5400" b="1" dirty="0">
                <a:ea typeface="游ゴシック" panose="020B0400000000000000" pitchFamily="50" charset="-128"/>
              </a:rPr>
              <a:t>に</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位置している者</a:t>
            </a:r>
            <a:endParaRPr kumimoji="1" lang="ja-JP" altLang="en-US" sz="54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3772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3264" y="369942"/>
            <a:ext cx="8677472" cy="6305495"/>
          </a:xfrm>
          <a:prstGeom prst="roundRect">
            <a:avLst/>
          </a:prstGeom>
          <a:solidFill>
            <a:schemeClr val="bg1"/>
          </a:solidFill>
          <a:ln w="7620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 name="円/楕円 2"/>
          <p:cNvSpPr/>
          <p:nvPr/>
        </p:nvSpPr>
        <p:spPr>
          <a:xfrm>
            <a:off x="3473916" y="2568679"/>
            <a:ext cx="2232248" cy="2232248"/>
          </a:xfrm>
          <a:prstGeom prst="ellipse">
            <a:avLst/>
          </a:prstGeom>
          <a:solidFill>
            <a:srgbClr val="FFFF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FF0000"/>
                </a:solidFill>
              </a:rPr>
              <a:t>正機</a:t>
            </a:r>
          </a:p>
        </p:txBody>
      </p:sp>
      <p:sp>
        <p:nvSpPr>
          <p:cNvPr id="4" name="テキスト ボックス 3"/>
          <p:cNvSpPr txBox="1"/>
          <p:nvPr/>
        </p:nvSpPr>
        <p:spPr>
          <a:xfrm>
            <a:off x="6102170" y="3140968"/>
            <a:ext cx="1944216" cy="923330"/>
          </a:xfrm>
          <a:prstGeom prst="rect">
            <a:avLst/>
          </a:prstGeom>
          <a:noFill/>
        </p:spPr>
        <p:txBody>
          <a:bodyPr vert="horz" wrap="square" rtlCol="0">
            <a:spAutoFit/>
          </a:bodyPr>
          <a:lstStyle/>
          <a:p>
            <a:r>
              <a:rPr kumimoji="1" lang="ja-JP" altLang="en-US" sz="5400" b="1" dirty="0">
                <a:solidFill>
                  <a:srgbClr val="00B0F0"/>
                </a:solidFill>
              </a:rPr>
              <a:t>傍機</a:t>
            </a:r>
          </a:p>
        </p:txBody>
      </p:sp>
      <p:sp>
        <p:nvSpPr>
          <p:cNvPr id="5" name="テキスト ボックス 4"/>
          <p:cNvSpPr txBox="1"/>
          <p:nvPr/>
        </p:nvSpPr>
        <p:spPr>
          <a:xfrm>
            <a:off x="1079650" y="217960"/>
            <a:ext cx="7020780" cy="830997"/>
          </a:xfrm>
          <a:prstGeom prst="rect">
            <a:avLst/>
          </a:prstGeom>
          <a:solidFill>
            <a:srgbClr val="FFFF00"/>
          </a:solidFill>
        </p:spPr>
        <p:txBody>
          <a:bodyPr vert="horz"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阿弥陀仏の救いのめあて</a:t>
            </a:r>
          </a:p>
        </p:txBody>
      </p:sp>
      <p:sp>
        <p:nvSpPr>
          <p:cNvPr id="8" name="テキスト ボックス 7"/>
          <p:cNvSpPr txBox="1"/>
          <p:nvPr/>
        </p:nvSpPr>
        <p:spPr>
          <a:xfrm>
            <a:off x="1331697" y="3223138"/>
            <a:ext cx="1944216" cy="923330"/>
          </a:xfrm>
          <a:prstGeom prst="rect">
            <a:avLst/>
          </a:prstGeom>
          <a:noFill/>
        </p:spPr>
        <p:txBody>
          <a:bodyPr vert="horz" wrap="square" rtlCol="0">
            <a:spAutoFit/>
          </a:bodyPr>
          <a:lstStyle/>
          <a:p>
            <a:r>
              <a:rPr kumimoji="1" lang="ja-JP" altLang="en-US" sz="5400" b="1" dirty="0">
                <a:solidFill>
                  <a:srgbClr val="00B0F0"/>
                </a:solidFill>
              </a:rPr>
              <a:t>傍機</a:t>
            </a:r>
          </a:p>
        </p:txBody>
      </p:sp>
      <p:sp>
        <p:nvSpPr>
          <p:cNvPr id="9" name="テキスト ボックス 8"/>
          <p:cNvSpPr txBox="1"/>
          <p:nvPr/>
        </p:nvSpPr>
        <p:spPr>
          <a:xfrm>
            <a:off x="3923928" y="5286698"/>
            <a:ext cx="1944216" cy="923330"/>
          </a:xfrm>
          <a:prstGeom prst="rect">
            <a:avLst/>
          </a:prstGeom>
          <a:noFill/>
        </p:spPr>
        <p:txBody>
          <a:bodyPr vert="horz" wrap="square" rtlCol="0">
            <a:spAutoFit/>
          </a:bodyPr>
          <a:lstStyle/>
          <a:p>
            <a:r>
              <a:rPr kumimoji="1" lang="ja-JP" altLang="en-US" sz="5400" b="1" dirty="0">
                <a:solidFill>
                  <a:srgbClr val="00B0F0"/>
                </a:solidFill>
              </a:rPr>
              <a:t>傍機</a:t>
            </a:r>
          </a:p>
        </p:txBody>
      </p:sp>
      <p:sp>
        <p:nvSpPr>
          <p:cNvPr id="10" name="テキスト ボックス 9"/>
          <p:cNvSpPr txBox="1"/>
          <p:nvPr/>
        </p:nvSpPr>
        <p:spPr>
          <a:xfrm>
            <a:off x="1079649" y="1019629"/>
            <a:ext cx="7020781" cy="707886"/>
          </a:xfrm>
          <a:prstGeom prst="rect">
            <a:avLst/>
          </a:prstGeom>
          <a:solidFill>
            <a:srgbClr val="FFFF00"/>
          </a:solidFill>
        </p:spPr>
        <p:txBody>
          <a:bodyPr vert="horz" wrap="squar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（生きとし生けるもの）</a:t>
            </a:r>
          </a:p>
        </p:txBody>
      </p:sp>
    </p:spTree>
    <p:custDataLst>
      <p:tags r:id="rId1"/>
    </p:custDataLst>
    <p:extLst>
      <p:ext uri="{BB962C8B-B14F-4D97-AF65-F5344CB8AC3E}">
        <p14:creationId xmlns:p14="http://schemas.microsoft.com/office/powerpoint/2010/main" val="34286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303" y="375087"/>
            <a:ext cx="8677472" cy="6305495"/>
          </a:xfrm>
          <a:prstGeom prst="roundRect">
            <a:avLst/>
          </a:prstGeom>
          <a:solidFill>
            <a:schemeClr val="bg1"/>
          </a:solidFill>
          <a:ln w="76200">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 name="円/楕円 2"/>
          <p:cNvSpPr/>
          <p:nvPr/>
        </p:nvSpPr>
        <p:spPr>
          <a:xfrm>
            <a:off x="3473916" y="2568679"/>
            <a:ext cx="2232248" cy="2232248"/>
          </a:xfrm>
          <a:prstGeom prst="ellipse">
            <a:avLst/>
          </a:prstGeom>
          <a:solidFill>
            <a:srgbClr val="FFFF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FF0000"/>
                </a:solidFill>
              </a:rPr>
              <a:t>悪人</a:t>
            </a:r>
          </a:p>
        </p:txBody>
      </p:sp>
      <p:sp>
        <p:nvSpPr>
          <p:cNvPr id="4" name="テキスト ボックス 3"/>
          <p:cNvSpPr txBox="1"/>
          <p:nvPr/>
        </p:nvSpPr>
        <p:spPr>
          <a:xfrm>
            <a:off x="6102170" y="3202668"/>
            <a:ext cx="1944216" cy="923330"/>
          </a:xfrm>
          <a:prstGeom prst="rect">
            <a:avLst/>
          </a:prstGeom>
          <a:noFill/>
        </p:spPr>
        <p:txBody>
          <a:bodyPr vert="horz" wrap="square" rtlCol="0">
            <a:spAutoFit/>
          </a:bodyPr>
          <a:lstStyle/>
          <a:p>
            <a:r>
              <a:rPr kumimoji="1" lang="ja-JP" altLang="en-US" sz="5400" b="1" dirty="0">
                <a:solidFill>
                  <a:srgbClr val="00B0F0"/>
                </a:solidFill>
              </a:rPr>
              <a:t>善人</a:t>
            </a:r>
          </a:p>
        </p:txBody>
      </p:sp>
      <p:sp>
        <p:nvSpPr>
          <p:cNvPr id="8" name="テキスト ボックス 7"/>
          <p:cNvSpPr txBox="1"/>
          <p:nvPr/>
        </p:nvSpPr>
        <p:spPr>
          <a:xfrm>
            <a:off x="1434174" y="3279999"/>
            <a:ext cx="1944216" cy="923330"/>
          </a:xfrm>
          <a:prstGeom prst="rect">
            <a:avLst/>
          </a:prstGeom>
          <a:noFill/>
        </p:spPr>
        <p:txBody>
          <a:bodyPr vert="horz" wrap="square" rtlCol="0">
            <a:spAutoFit/>
          </a:bodyPr>
          <a:lstStyle/>
          <a:p>
            <a:r>
              <a:rPr kumimoji="1" lang="ja-JP" altLang="en-US" sz="5400" b="1" dirty="0">
                <a:solidFill>
                  <a:srgbClr val="00B0F0"/>
                </a:solidFill>
              </a:rPr>
              <a:t>善人</a:t>
            </a:r>
          </a:p>
        </p:txBody>
      </p:sp>
      <p:sp>
        <p:nvSpPr>
          <p:cNvPr id="9" name="テキスト ボックス 8"/>
          <p:cNvSpPr txBox="1"/>
          <p:nvPr/>
        </p:nvSpPr>
        <p:spPr>
          <a:xfrm>
            <a:off x="3746995" y="5278563"/>
            <a:ext cx="1944216" cy="923330"/>
          </a:xfrm>
          <a:prstGeom prst="rect">
            <a:avLst/>
          </a:prstGeom>
          <a:noFill/>
        </p:spPr>
        <p:txBody>
          <a:bodyPr vert="horz" wrap="square" rtlCol="0">
            <a:spAutoFit/>
          </a:bodyPr>
          <a:lstStyle/>
          <a:p>
            <a:r>
              <a:rPr kumimoji="1" lang="ja-JP" altLang="en-US" sz="5400" b="1" dirty="0">
                <a:solidFill>
                  <a:srgbClr val="00B0F0"/>
                </a:solidFill>
              </a:rPr>
              <a:t>善人</a:t>
            </a:r>
          </a:p>
        </p:txBody>
      </p:sp>
      <p:sp>
        <p:nvSpPr>
          <p:cNvPr id="11" name="テキスト ボックス 10"/>
          <p:cNvSpPr txBox="1"/>
          <p:nvPr/>
        </p:nvSpPr>
        <p:spPr>
          <a:xfrm>
            <a:off x="1079650" y="217960"/>
            <a:ext cx="7020780" cy="830997"/>
          </a:xfrm>
          <a:prstGeom prst="rect">
            <a:avLst/>
          </a:prstGeom>
          <a:solidFill>
            <a:srgbClr val="FFFF00"/>
          </a:solidFill>
        </p:spPr>
        <p:txBody>
          <a:bodyPr vert="horz"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阿弥陀仏の救いのめあて</a:t>
            </a:r>
          </a:p>
        </p:txBody>
      </p:sp>
      <p:sp>
        <p:nvSpPr>
          <p:cNvPr id="12" name="テキスト ボックス 11"/>
          <p:cNvSpPr txBox="1"/>
          <p:nvPr/>
        </p:nvSpPr>
        <p:spPr>
          <a:xfrm>
            <a:off x="1079649" y="1019629"/>
            <a:ext cx="7020781" cy="707886"/>
          </a:xfrm>
          <a:prstGeom prst="rect">
            <a:avLst/>
          </a:prstGeom>
          <a:solidFill>
            <a:srgbClr val="FFFF00"/>
          </a:solidFill>
        </p:spPr>
        <p:txBody>
          <a:bodyPr vert="horz" wrap="squar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（生きとし生けるもの）</a:t>
            </a:r>
          </a:p>
        </p:txBody>
      </p:sp>
    </p:spTree>
    <p:custDataLst>
      <p:tags r:id="rId1"/>
    </p:custDataLst>
    <p:extLst>
      <p:ext uri="{BB962C8B-B14F-4D97-AF65-F5344CB8AC3E}">
        <p14:creationId xmlns:p14="http://schemas.microsoft.com/office/powerpoint/2010/main" val="387456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798582" y="4797152"/>
            <a:ext cx="8006611" cy="1754326"/>
          </a:xfrm>
          <a:prstGeom prst="rect">
            <a:avLst/>
          </a:prstGeom>
          <a:noFill/>
          <a:ln w="57150">
            <a:noFill/>
          </a:ln>
          <a:effectLst>
            <a:glow rad="139700">
              <a:schemeClr val="accent4">
                <a:satMod val="175000"/>
                <a:alpha val="40000"/>
              </a:schemeClr>
            </a:glow>
          </a:effectLst>
        </p:spPr>
        <p:txBody>
          <a:bodyPr vert="horz" wrap="square" rtlCol="0">
            <a:spAutoFit/>
          </a:bodyPr>
          <a:lstStyle/>
          <a:p>
            <a:pPr algn="ctr"/>
            <a:r>
              <a:rPr kumimoji="1" lang="ja-JP" altLang="en-US" sz="5400" b="1" dirty="0">
                <a:ea typeface="游ゴシック" panose="020B0400000000000000" pitchFamily="50" charset="-128"/>
              </a:rPr>
              <a:t>阿弥陀仏の</a:t>
            </a:r>
            <a:r>
              <a:rPr kumimoji="1" lang="ja-JP" altLang="en-US" sz="5400" b="1" dirty="0">
                <a:solidFill>
                  <a:srgbClr val="FF0000"/>
                </a:solidFill>
                <a:ea typeface="游ゴシック" panose="020B0400000000000000" pitchFamily="50" charset="-128"/>
              </a:rPr>
              <a:t>救いの内容</a:t>
            </a:r>
            <a:r>
              <a:rPr kumimoji="1" lang="ja-JP" altLang="en-US" sz="5400" b="1" dirty="0">
                <a:ea typeface="游ゴシック" panose="020B0400000000000000" pitchFamily="50" charset="-128"/>
              </a:rPr>
              <a:t>を示す言葉</a:t>
            </a:r>
          </a:p>
        </p:txBody>
      </p:sp>
      <p:sp>
        <p:nvSpPr>
          <p:cNvPr id="23" name="テキスト ボックス 22"/>
          <p:cNvSpPr txBox="1"/>
          <p:nvPr/>
        </p:nvSpPr>
        <p:spPr>
          <a:xfrm>
            <a:off x="852806" y="335998"/>
            <a:ext cx="3438382" cy="1015663"/>
          </a:xfrm>
          <a:prstGeom prst="rect">
            <a:avLst/>
          </a:prstGeom>
          <a:noFill/>
        </p:spPr>
        <p:txBody>
          <a:bodyPr vert="horz" wrap="square" rtlCol="0">
            <a:spAutoFit/>
          </a:bodyPr>
          <a:lstStyle/>
          <a:p>
            <a:pPr algn="ctr"/>
            <a:r>
              <a:rPr kumimoji="1" lang="ja-JP" altLang="en-US" sz="6000" b="1" dirty="0">
                <a:solidFill>
                  <a:srgbClr val="FF0000"/>
                </a:solidFill>
                <a:ea typeface="游ゴシック" panose="020B0400000000000000" pitchFamily="50" charset="-128"/>
              </a:rPr>
              <a:t>悪人正機</a:t>
            </a:r>
          </a:p>
        </p:txBody>
      </p:sp>
      <p:sp>
        <p:nvSpPr>
          <p:cNvPr id="24" name="テキスト ボックス 23"/>
          <p:cNvSpPr txBox="1"/>
          <p:nvPr/>
        </p:nvSpPr>
        <p:spPr>
          <a:xfrm>
            <a:off x="4851033" y="328760"/>
            <a:ext cx="3384376" cy="1015663"/>
          </a:xfrm>
          <a:prstGeom prst="rect">
            <a:avLst/>
          </a:prstGeom>
          <a:noFill/>
        </p:spPr>
        <p:txBody>
          <a:bodyPr vert="horz" wrap="square" rtlCol="0">
            <a:spAutoFit/>
          </a:bodyPr>
          <a:lstStyle/>
          <a:p>
            <a:pPr algn="ctr"/>
            <a:r>
              <a:rPr kumimoji="1" lang="ja-JP" altLang="en-US" sz="6000" b="1" dirty="0">
                <a:solidFill>
                  <a:srgbClr val="00B0F0"/>
                </a:solidFill>
                <a:ea typeface="游ゴシック" panose="020B0400000000000000" pitchFamily="50" charset="-128"/>
              </a:rPr>
              <a:t>善人傍機</a:t>
            </a:r>
          </a:p>
        </p:txBody>
      </p:sp>
      <p:sp>
        <p:nvSpPr>
          <p:cNvPr id="12" name="テキスト ボックス 11"/>
          <p:cNvSpPr txBox="1"/>
          <p:nvPr/>
        </p:nvSpPr>
        <p:spPr>
          <a:xfrm>
            <a:off x="281373" y="2589983"/>
            <a:ext cx="8540166" cy="1569660"/>
          </a:xfrm>
          <a:prstGeom prst="rect">
            <a:avLst/>
          </a:prstGeom>
          <a:noFill/>
          <a:ln w="57150">
            <a:noFill/>
          </a:ln>
        </p:spPr>
        <p:txBody>
          <a:bodyPr vert="horz"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「善人</a:t>
            </a:r>
            <a:r>
              <a:rPr lang="ja-JP" altLang="en-US" sz="4800" b="1" dirty="0" err="1">
                <a:solidFill>
                  <a:srgbClr val="FF0000"/>
                </a:solidFill>
                <a:latin typeface="游ゴシック" panose="020B0400000000000000" pitchFamily="50" charset="-128"/>
                <a:ea typeface="游ゴシック" panose="020B0400000000000000" pitchFamily="50" charset="-128"/>
              </a:rPr>
              <a:t>なほもつて</a:t>
            </a:r>
            <a:r>
              <a:rPr lang="ja-JP" altLang="en-US" sz="4800" b="1" dirty="0">
                <a:solidFill>
                  <a:srgbClr val="FF0000"/>
                </a:solidFill>
                <a:latin typeface="游ゴシック" panose="020B0400000000000000" pitchFamily="50" charset="-128"/>
                <a:ea typeface="游ゴシック" panose="020B0400000000000000" pitchFamily="50" charset="-128"/>
              </a:rPr>
              <a:t>往生をとぐ。いはんや悪人をや。」</a:t>
            </a:r>
            <a:r>
              <a:rPr lang="ja-JP" altLang="en-US" sz="4400" b="1" dirty="0">
                <a:solidFill>
                  <a:srgbClr val="FF0000"/>
                </a:solidFill>
                <a:latin typeface="游ゴシック" panose="020B0400000000000000" pitchFamily="50" charset="-128"/>
                <a:ea typeface="游ゴシック" panose="020B0400000000000000" pitchFamily="50" charset="-128"/>
              </a:rPr>
              <a:t>　</a:t>
            </a:r>
            <a:endParaRPr kumimoji="1" lang="ja-JP" altLang="en-US" sz="4400" b="1" dirty="0">
              <a:solidFill>
                <a:srgbClr val="FF0000"/>
              </a:solidFill>
              <a:latin typeface="游ゴシック" panose="020B0400000000000000" pitchFamily="50" charset="-128"/>
              <a:ea typeface="游ゴシック" panose="020B0400000000000000" pitchFamily="50" charset="-128"/>
            </a:endParaRPr>
          </a:p>
        </p:txBody>
      </p:sp>
      <p:sp>
        <p:nvSpPr>
          <p:cNvPr id="2" name="右中かっこ 1"/>
          <p:cNvSpPr/>
          <p:nvPr/>
        </p:nvSpPr>
        <p:spPr>
          <a:xfrm rot="5400000">
            <a:off x="4225547" y="-2088221"/>
            <a:ext cx="621742" cy="7459647"/>
          </a:xfrm>
          <a:prstGeom prst="righ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9048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2"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20017" y="217980"/>
            <a:ext cx="7703949" cy="1754326"/>
          </a:xfrm>
          <a:prstGeom prst="rect">
            <a:avLst/>
          </a:prstGeom>
          <a:no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しかし</a:t>
            </a:r>
            <a:r>
              <a:rPr lang="en-US" altLang="ja-JP" sz="5400" b="1" dirty="0">
                <a:latin typeface="游ゴシック" panose="020B0400000000000000" pitchFamily="50" charset="-128"/>
                <a:ea typeface="游ゴシック" panose="020B0400000000000000" pitchFamily="50" charset="-128"/>
              </a:rPr>
              <a:t>…</a:t>
            </a:r>
          </a:p>
          <a:p>
            <a:pPr algn="ctr"/>
            <a:r>
              <a:rPr lang="ja-JP" altLang="en-US" sz="5400" b="1" dirty="0">
                <a:latin typeface="游ゴシック" panose="020B0400000000000000" pitchFamily="50" charset="-128"/>
                <a:ea typeface="游ゴシック" panose="020B0400000000000000" pitchFamily="50" charset="-128"/>
              </a:rPr>
              <a:t>この言葉は</a:t>
            </a:r>
            <a:r>
              <a:rPr lang="en-US" altLang="ja-JP" sz="5400" b="1" dirty="0">
                <a:latin typeface="游ゴシック" panose="020B0400000000000000" pitchFamily="50" charset="-128"/>
                <a:ea typeface="游ゴシック" panose="020B0400000000000000" pitchFamily="50" charset="-128"/>
              </a:rPr>
              <a:t>…</a:t>
            </a:r>
          </a:p>
        </p:txBody>
      </p:sp>
      <p:sp>
        <p:nvSpPr>
          <p:cNvPr id="4" name="テキスト ボックス 3"/>
          <p:cNvSpPr txBox="1"/>
          <p:nvPr/>
        </p:nvSpPr>
        <p:spPr>
          <a:xfrm>
            <a:off x="539543" y="2046708"/>
            <a:ext cx="8064896" cy="2862322"/>
          </a:xfrm>
          <a:prstGeom prst="rect">
            <a:avLst/>
          </a:prstGeom>
          <a:solidFill>
            <a:schemeClr val="tx1"/>
          </a:solidFill>
          <a:ln w="76200">
            <a:noFill/>
          </a:ln>
        </p:spPr>
        <p:txBody>
          <a:bodyPr wrap="square" rtlCol="0">
            <a:spAutoFit/>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親鸞聖人は</a:t>
            </a:r>
            <a:endParaRPr lang="en-US" altLang="ja-JP" sz="6000" b="1" dirty="0">
              <a:solidFill>
                <a:schemeClr val="bg1"/>
              </a:solidFill>
              <a:effectLst/>
              <a:latin typeface="游ゴシック" panose="020B0400000000000000" pitchFamily="50" charset="-128"/>
              <a:ea typeface="游ゴシック" panose="020B0400000000000000" pitchFamily="50" charset="-128"/>
            </a:endParaRPr>
          </a:p>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悪い行為を勧める</a:t>
            </a:r>
            <a:endParaRPr lang="en-US" altLang="ja-JP" sz="6000" b="1" dirty="0">
              <a:solidFill>
                <a:schemeClr val="bg1"/>
              </a:solidFill>
              <a:effectLst/>
              <a:latin typeface="游ゴシック" panose="020B0400000000000000" pitchFamily="50" charset="-128"/>
              <a:ea typeface="游ゴシック" panose="020B0400000000000000" pitchFamily="50" charset="-128"/>
            </a:endParaRPr>
          </a:p>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教えを説いた</a:t>
            </a:r>
          </a:p>
        </p:txBody>
      </p:sp>
      <p:sp>
        <p:nvSpPr>
          <p:cNvPr id="5" name="テキスト ボックス 4"/>
          <p:cNvSpPr txBox="1"/>
          <p:nvPr/>
        </p:nvSpPr>
        <p:spPr>
          <a:xfrm>
            <a:off x="0" y="5301208"/>
            <a:ext cx="9342916" cy="923330"/>
          </a:xfrm>
          <a:prstGeom prst="rect">
            <a:avLst/>
          </a:prstGeom>
          <a:noFill/>
        </p:spPr>
        <p:txBody>
          <a:bodyPr vert="horz"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という誤解が生じやすい！</a:t>
            </a:r>
          </a:p>
        </p:txBody>
      </p:sp>
    </p:spTree>
    <p:custDataLst>
      <p:tags r:id="rId1"/>
    </p:custDataLst>
    <p:extLst>
      <p:ext uri="{BB962C8B-B14F-4D97-AF65-F5344CB8AC3E}">
        <p14:creationId xmlns:p14="http://schemas.microsoft.com/office/powerpoint/2010/main" val="23970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6" y="-99392"/>
            <a:ext cx="9139954" cy="7898493"/>
          </a:xfrm>
          <a:prstGeom prst="rect">
            <a:avLst/>
          </a:prstGeom>
        </p:spPr>
      </p:pic>
      <p:sp>
        <p:nvSpPr>
          <p:cNvPr id="7" name="タイトル 1"/>
          <p:cNvSpPr txBox="1">
            <a:spLocks/>
          </p:cNvSpPr>
          <p:nvPr/>
        </p:nvSpPr>
        <p:spPr>
          <a:xfrm>
            <a:off x="685959" y="3861055"/>
            <a:ext cx="7757071" cy="1035497"/>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401"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親鸞聖人の人柄が伝わる</a:t>
            </a:r>
          </a:p>
        </p:txBody>
      </p:sp>
      <p:sp>
        <p:nvSpPr>
          <p:cNvPr id="4" name="タイトル 1"/>
          <p:cNvSpPr txBox="1">
            <a:spLocks/>
          </p:cNvSpPr>
          <p:nvPr/>
        </p:nvSpPr>
        <p:spPr>
          <a:xfrm>
            <a:off x="2771804" y="-243407"/>
            <a:ext cx="6389071" cy="1484784"/>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a:t>
            </a: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歎異抄</a:t>
            </a:r>
            <a:r>
              <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a:t>
            </a:r>
            <a:r>
              <a:rPr kumimoji="1" lang="ja-JP" altLang="en-US"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の魅力</a:t>
            </a:r>
            <a:endParaRPr kumimoji="1" lang="en-US" altLang="ja-JP" sz="6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endParaRPr>
          </a:p>
        </p:txBody>
      </p:sp>
      <p:sp>
        <p:nvSpPr>
          <p:cNvPr id="5" name="タイトル 1"/>
          <p:cNvSpPr txBox="1">
            <a:spLocks/>
          </p:cNvSpPr>
          <p:nvPr/>
        </p:nvSpPr>
        <p:spPr>
          <a:xfrm>
            <a:off x="864765" y="4581128"/>
            <a:ext cx="7416825" cy="2304256"/>
          </a:xfrm>
          <a:prstGeom prst="rect">
            <a:avLst/>
          </a:prstGeom>
        </p:spPr>
        <p:txBody>
          <a:bodyPr vert="horz" lIns="91440" tIns="45721" rIns="91440" bIns="45721"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Calibri"/>
                <a:ea typeface="游ゴシック" panose="020B0400000000000000" pitchFamily="50" charset="-128"/>
                <a:cs typeface="+mj-cs"/>
              </a:rPr>
              <a:t>門弟と交わされた飾り気のないお言葉の中に、親鸞聖人の生きた声が聞こえてくる。</a:t>
            </a:r>
          </a:p>
        </p:txBody>
      </p:sp>
    </p:spTree>
    <p:custDataLst>
      <p:tags r:id="rId1"/>
    </p:custDataLst>
    <p:extLst>
      <p:ext uri="{BB962C8B-B14F-4D97-AF65-F5344CB8AC3E}">
        <p14:creationId xmlns:p14="http://schemas.microsoft.com/office/powerpoint/2010/main" val="31446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1783" y="2048422"/>
            <a:ext cx="8245156" cy="2308324"/>
          </a:xfrm>
          <a:prstGeom prst="rect">
            <a:avLst/>
          </a:prstGeom>
          <a:solidFill>
            <a:schemeClr val="tx1"/>
          </a:solidFill>
        </p:spPr>
        <p:txBody>
          <a:bodyPr wrap="square" rtlCol="0">
            <a:spAutoFit/>
          </a:bodyPr>
          <a:lstStyle/>
          <a:p>
            <a:pPr algn="ctr"/>
            <a:r>
              <a:rPr lang="ja-JP" altLang="en-US" sz="4800" b="1" dirty="0">
                <a:solidFill>
                  <a:schemeClr val="bg1"/>
                </a:solidFill>
                <a:latin typeface="游ゴシック" panose="020B0400000000000000" pitchFamily="50" charset="-128"/>
                <a:ea typeface="游ゴシック" panose="020B0400000000000000" pitchFamily="50" charset="-128"/>
              </a:rPr>
              <a:t>悪事を犯しても浄土往生の</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gn="ctr"/>
            <a:r>
              <a:rPr lang="ja-JP" altLang="en-US" sz="4800" b="1" dirty="0">
                <a:solidFill>
                  <a:schemeClr val="bg1"/>
                </a:solidFill>
                <a:latin typeface="游ゴシック" panose="020B0400000000000000" pitchFamily="50" charset="-128"/>
                <a:ea typeface="游ゴシック" panose="020B0400000000000000" pitchFamily="50" charset="-128"/>
              </a:rPr>
              <a:t>さまたげにならないと聞いて思うままに悪をふるまう</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1351318" y="557721"/>
            <a:ext cx="7335621" cy="1200329"/>
          </a:xfrm>
          <a:prstGeom prst="rect">
            <a:avLst/>
          </a:prstGeom>
          <a:noFill/>
        </p:spPr>
        <p:txBody>
          <a:bodyPr wrap="square" rtlCol="0">
            <a:spAutoFit/>
          </a:bodyPr>
          <a:lstStyle/>
          <a:p>
            <a:r>
              <a:rPr lang="ja-JP" altLang="en-US" sz="7200" b="1" dirty="0">
                <a:effectLst>
                  <a:glow rad="127000">
                    <a:schemeClr val="bg1"/>
                  </a:glow>
                  <a:outerShdw blurRad="38100" dist="38100" dir="2700000" algn="tl">
                    <a:srgbClr val="000000">
                      <a:alpha val="43137"/>
                    </a:srgbClr>
                  </a:outerShdw>
                </a:effectLst>
                <a:ea typeface="游ゴシック" panose="020B0400000000000000" pitchFamily="50" charset="-128"/>
              </a:rPr>
              <a:t>造悪無礙の異義</a:t>
            </a:r>
          </a:p>
        </p:txBody>
      </p:sp>
      <p:sp>
        <p:nvSpPr>
          <p:cNvPr id="7" name="テキスト ボックス 6"/>
          <p:cNvSpPr txBox="1"/>
          <p:nvPr/>
        </p:nvSpPr>
        <p:spPr>
          <a:xfrm>
            <a:off x="754649" y="5085184"/>
            <a:ext cx="7922418" cy="1107996"/>
          </a:xfrm>
          <a:prstGeom prst="rect">
            <a:avLst/>
          </a:prstGeom>
          <a:noFill/>
        </p:spPr>
        <p:txBody>
          <a:bodyPr wrap="square" rtlCol="0">
            <a:spAutoFit/>
          </a:bodyPr>
          <a:lstStyle/>
          <a:p>
            <a:pPr algn="ctr"/>
            <a:r>
              <a:rPr kumimoji="1" lang="ja-JP" altLang="en-US" sz="6600" b="1" dirty="0">
                <a:solidFill>
                  <a:srgbClr val="FF0000"/>
                </a:solidFill>
                <a:latin typeface="游ゴシック" panose="020B0400000000000000" pitchFamily="50" charset="-128"/>
                <a:ea typeface="游ゴシック" panose="020B0400000000000000" pitchFamily="50" charset="-128"/>
              </a:rPr>
              <a:t>とんでもない誤解！</a:t>
            </a:r>
          </a:p>
        </p:txBody>
      </p:sp>
      <p:sp>
        <p:nvSpPr>
          <p:cNvPr id="3" name="テキスト ボックス 2"/>
          <p:cNvSpPr txBox="1"/>
          <p:nvPr/>
        </p:nvSpPr>
        <p:spPr>
          <a:xfrm>
            <a:off x="1548968" y="253979"/>
            <a:ext cx="959831" cy="400110"/>
          </a:xfrm>
          <a:prstGeom prst="rect">
            <a:avLst/>
          </a:prstGeom>
          <a:noFill/>
        </p:spPr>
        <p:txBody>
          <a:bodyPr vert="horz"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ぞ う</a:t>
            </a:r>
          </a:p>
        </p:txBody>
      </p:sp>
      <p:sp>
        <p:nvSpPr>
          <p:cNvPr id="8" name="テキスト ボックス 7"/>
          <p:cNvSpPr txBox="1"/>
          <p:nvPr/>
        </p:nvSpPr>
        <p:spPr>
          <a:xfrm>
            <a:off x="2373158" y="253979"/>
            <a:ext cx="959831" cy="400110"/>
          </a:xfrm>
          <a:prstGeom prst="rect">
            <a:avLst/>
          </a:prstGeom>
          <a:noFill/>
        </p:spPr>
        <p:txBody>
          <a:bodyPr vert="horz"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あ く</a:t>
            </a:r>
          </a:p>
        </p:txBody>
      </p:sp>
      <p:sp>
        <p:nvSpPr>
          <p:cNvPr id="9" name="テキスト ボックス 8"/>
          <p:cNvSpPr txBox="1"/>
          <p:nvPr/>
        </p:nvSpPr>
        <p:spPr>
          <a:xfrm>
            <a:off x="3367641" y="267349"/>
            <a:ext cx="743807" cy="400110"/>
          </a:xfrm>
          <a:prstGeom prst="rect">
            <a:avLst/>
          </a:prstGeom>
          <a:noFill/>
        </p:spPr>
        <p:txBody>
          <a:bodyPr vert="horz"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む</a:t>
            </a:r>
          </a:p>
        </p:txBody>
      </p:sp>
      <p:sp>
        <p:nvSpPr>
          <p:cNvPr id="10" name="テキスト ボックス 9"/>
          <p:cNvSpPr txBox="1"/>
          <p:nvPr/>
        </p:nvSpPr>
        <p:spPr>
          <a:xfrm>
            <a:off x="4153079" y="253979"/>
            <a:ext cx="959831" cy="400110"/>
          </a:xfrm>
          <a:prstGeom prst="rect">
            <a:avLst/>
          </a:prstGeom>
          <a:noFill/>
        </p:spPr>
        <p:txBody>
          <a:bodyPr vert="horz"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げ</a:t>
            </a:r>
          </a:p>
        </p:txBody>
      </p:sp>
      <p:sp>
        <p:nvSpPr>
          <p:cNvPr id="5" name="乗算 4"/>
          <p:cNvSpPr/>
          <p:nvPr/>
        </p:nvSpPr>
        <p:spPr>
          <a:xfrm>
            <a:off x="723023" y="267349"/>
            <a:ext cx="7452457" cy="5735328"/>
          </a:xfrm>
          <a:prstGeom prst="mathMultiply">
            <a:avLst>
              <a:gd name="adj1" fmla="val 8798"/>
            </a:avLst>
          </a:prstGeom>
          <a:solidFill>
            <a:srgbClr val="FF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custDataLst>
      <p:tags r:id="rId1"/>
    </p:custDataLst>
    <p:extLst>
      <p:ext uri="{BB962C8B-B14F-4D97-AF65-F5344CB8AC3E}">
        <p14:creationId xmlns:p14="http://schemas.microsoft.com/office/powerpoint/2010/main" val="23243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3" grpId="0"/>
      <p:bldP spid="8" grpId="0"/>
      <p:bldP spid="9" grpId="0"/>
      <p:bldP spid="10"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2348880"/>
            <a:ext cx="7128792" cy="1015663"/>
          </a:xfrm>
          <a:prstGeom prst="rect">
            <a:avLst/>
          </a:prstGeom>
          <a:no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仏教の善悪</a:t>
            </a:r>
          </a:p>
        </p:txBody>
      </p:sp>
    </p:spTree>
    <p:extLst>
      <p:ext uri="{BB962C8B-B14F-4D97-AF65-F5344CB8AC3E}">
        <p14:creationId xmlns:p14="http://schemas.microsoft.com/office/powerpoint/2010/main" val="81978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1856" y="908370"/>
            <a:ext cx="1015663" cy="792089"/>
          </a:xfrm>
          <a:prstGeom prst="rect">
            <a:avLst/>
          </a:prstGeom>
          <a:solidFill>
            <a:srgbClr val="FFFF00"/>
          </a:solidFill>
        </p:spPr>
        <p:txBody>
          <a:bodyPr vert="eaVert" wrap="square" rtlCol="0">
            <a:spAutoFit/>
          </a:bodyPr>
          <a:lstStyle/>
          <a:p>
            <a:r>
              <a:rPr kumimoji="1" lang="ja-JP" altLang="en-US" sz="5400" b="1" dirty="0">
                <a:effectLst>
                  <a:glow rad="76200">
                    <a:schemeClr val="bg1"/>
                  </a:glow>
                </a:effectLst>
                <a:ea typeface="游ゴシック" panose="020B0400000000000000" pitchFamily="50" charset="-128"/>
              </a:rPr>
              <a:t>善</a:t>
            </a:r>
          </a:p>
        </p:txBody>
      </p:sp>
      <p:sp>
        <p:nvSpPr>
          <p:cNvPr id="9" name="テキスト ボックス 8"/>
          <p:cNvSpPr txBox="1"/>
          <p:nvPr/>
        </p:nvSpPr>
        <p:spPr>
          <a:xfrm>
            <a:off x="8207098" y="1071028"/>
            <a:ext cx="461665" cy="4104456"/>
          </a:xfrm>
          <a:prstGeom prst="rect">
            <a:avLst/>
          </a:prstGeom>
          <a:noFill/>
        </p:spPr>
        <p:txBody>
          <a:bodyPr vert="eaVert" wrap="square" rtlCol="0">
            <a:spAutoFit/>
          </a:bodyPr>
          <a:lstStyle/>
          <a:p>
            <a:endParaRPr kumimoji="1" lang="ja-JP" altLang="en-US" b="1" dirty="0"/>
          </a:p>
        </p:txBody>
      </p:sp>
      <p:sp>
        <p:nvSpPr>
          <p:cNvPr id="11" name="テキスト ボックス 10"/>
          <p:cNvSpPr txBox="1"/>
          <p:nvPr/>
        </p:nvSpPr>
        <p:spPr>
          <a:xfrm>
            <a:off x="1936015" y="873296"/>
            <a:ext cx="7092788" cy="2308324"/>
          </a:xfrm>
          <a:prstGeom prst="rect">
            <a:avLst/>
          </a:prstGeom>
          <a:noFill/>
        </p:spPr>
        <p:txBody>
          <a:bodyPr vert="horz" wrap="square" rtlCol="0">
            <a:spAutoFit/>
          </a:bodyPr>
          <a:lstStyle/>
          <a:p>
            <a:r>
              <a:rPr lang="ja-JP" altLang="en-US" sz="4800" b="1" dirty="0">
                <a:ea typeface="游ゴシック" panose="020B0400000000000000" pitchFamily="50" charset="-128"/>
              </a:rPr>
              <a:t>善業（善い行為）のこと。また、その果報も含めていう場合もある。</a:t>
            </a:r>
            <a:endParaRPr kumimoji="1" lang="ja-JP" altLang="en-US" sz="4800" b="1" dirty="0">
              <a:ea typeface="游ゴシック" panose="020B0400000000000000" pitchFamily="50" charset="-128"/>
            </a:endParaRPr>
          </a:p>
        </p:txBody>
      </p:sp>
      <p:sp>
        <p:nvSpPr>
          <p:cNvPr id="3" name="テキスト ボックス 2"/>
          <p:cNvSpPr txBox="1"/>
          <p:nvPr/>
        </p:nvSpPr>
        <p:spPr>
          <a:xfrm>
            <a:off x="4932040" y="5474254"/>
            <a:ext cx="4096763" cy="646331"/>
          </a:xfrm>
          <a:prstGeom prst="rect">
            <a:avLst/>
          </a:prstGeom>
          <a:noFill/>
        </p:spPr>
        <p:txBody>
          <a:bodyPr wrap="square" rtlCol="0">
            <a:spAutoFit/>
          </a:bodyPr>
          <a:lstStyle/>
          <a:p>
            <a:r>
              <a:rPr lang="ja-JP" altLang="en-US" sz="3600" b="1" dirty="0"/>
              <a:t>（</a:t>
            </a:r>
            <a:r>
              <a:rPr lang="en-US" altLang="ja-JP" sz="3600" b="1" dirty="0"/>
              <a:t>『</a:t>
            </a:r>
            <a:r>
              <a:rPr lang="ja-JP" altLang="en-US" sz="3600" b="1" dirty="0"/>
              <a:t>浄土真宗辞典</a:t>
            </a:r>
            <a:r>
              <a:rPr lang="en-US" altLang="ja-JP" sz="3600" b="1" dirty="0"/>
              <a:t>』</a:t>
            </a:r>
            <a:r>
              <a:rPr lang="ja-JP" altLang="en-US" sz="3600" b="1" dirty="0"/>
              <a:t>）</a:t>
            </a:r>
            <a:endParaRPr lang="en-US" altLang="ja-JP" sz="3600" b="1" dirty="0"/>
          </a:p>
        </p:txBody>
      </p:sp>
      <p:sp>
        <p:nvSpPr>
          <p:cNvPr id="8" name="テキスト ボックス 7"/>
          <p:cNvSpPr txBox="1"/>
          <p:nvPr/>
        </p:nvSpPr>
        <p:spPr>
          <a:xfrm>
            <a:off x="234311" y="3783250"/>
            <a:ext cx="1610755" cy="923330"/>
          </a:xfrm>
          <a:prstGeom prst="rect">
            <a:avLst/>
          </a:prstGeom>
          <a:solidFill>
            <a:srgbClr val="FFFF00"/>
          </a:solidFill>
        </p:spPr>
        <p:txBody>
          <a:bodyPr vert="horz" wrap="square" rtlCol="0">
            <a:spAutoFit/>
          </a:bodyPr>
          <a:lstStyle/>
          <a:p>
            <a:r>
              <a:rPr kumimoji="1" lang="ja-JP" altLang="en-US" sz="5400" b="1" dirty="0">
                <a:effectLst>
                  <a:glow rad="76200">
                    <a:schemeClr val="bg1"/>
                  </a:glow>
                </a:effectLst>
                <a:ea typeface="游ゴシック" panose="020B0400000000000000" pitchFamily="50" charset="-128"/>
              </a:rPr>
              <a:t>善機</a:t>
            </a:r>
          </a:p>
        </p:txBody>
      </p:sp>
      <p:sp>
        <p:nvSpPr>
          <p:cNvPr id="10" name="テキスト ボックス 9"/>
          <p:cNvSpPr txBox="1"/>
          <p:nvPr/>
        </p:nvSpPr>
        <p:spPr>
          <a:xfrm>
            <a:off x="2047800" y="3704690"/>
            <a:ext cx="6943569" cy="1569660"/>
          </a:xfrm>
          <a:prstGeom prst="rect">
            <a:avLst/>
          </a:prstGeom>
          <a:noFill/>
        </p:spPr>
        <p:txBody>
          <a:bodyPr vert="horz" wrap="square" rtlCol="0">
            <a:spAutoFit/>
          </a:bodyPr>
          <a:lstStyle/>
          <a:p>
            <a:r>
              <a:rPr lang="ja-JP" altLang="en-US" sz="4800" b="1" dirty="0">
                <a:ea typeface="游ゴシック" panose="020B0400000000000000" pitchFamily="50" charset="-128"/>
              </a:rPr>
              <a:t>善なる心を抱き、善なる行為をなす者のこと。</a:t>
            </a:r>
            <a:endParaRPr kumimoji="1" lang="ja-JP" altLang="en-US" sz="4800" b="1" dirty="0">
              <a:ea typeface="游ゴシック" panose="020B0400000000000000" pitchFamily="50" charset="-128"/>
            </a:endParaRPr>
          </a:p>
        </p:txBody>
      </p:sp>
      <p:sp>
        <p:nvSpPr>
          <p:cNvPr id="6" name="テキスト ボックス 5"/>
          <p:cNvSpPr txBox="1"/>
          <p:nvPr/>
        </p:nvSpPr>
        <p:spPr>
          <a:xfrm>
            <a:off x="93195" y="4790763"/>
            <a:ext cx="2016224" cy="769441"/>
          </a:xfrm>
          <a:prstGeom prst="rect">
            <a:avLst/>
          </a:prstGeom>
          <a:noFill/>
        </p:spPr>
        <p:txBody>
          <a:bodyPr vert="horz" wrap="square" rtlCol="0">
            <a:spAutoFit/>
          </a:bodyPr>
          <a:lstStyle/>
          <a:p>
            <a:pPr algn="ctr"/>
            <a:r>
              <a:rPr kumimoji="1" lang="ja-JP" altLang="en-US" sz="4400" b="1" dirty="0"/>
              <a:t>（</a:t>
            </a:r>
            <a:r>
              <a:rPr kumimoji="1" lang="ja-JP" altLang="en-US" sz="4400" b="1" dirty="0">
                <a:latin typeface="游ゴシック" panose="020B0400000000000000" pitchFamily="50" charset="-128"/>
                <a:ea typeface="游ゴシック" panose="020B0400000000000000" pitchFamily="50" charset="-128"/>
              </a:rPr>
              <a:t>善人</a:t>
            </a:r>
            <a:r>
              <a:rPr kumimoji="1" lang="ja-JP" altLang="en-US" sz="4400" b="1" dirty="0"/>
              <a:t>）</a:t>
            </a:r>
          </a:p>
        </p:txBody>
      </p:sp>
    </p:spTree>
    <p:custDataLst>
      <p:tags r:id="rId1"/>
    </p:custDataLst>
    <p:extLst>
      <p:ext uri="{BB962C8B-B14F-4D97-AF65-F5344CB8AC3E}">
        <p14:creationId xmlns:p14="http://schemas.microsoft.com/office/powerpoint/2010/main" val="1368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3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8" grpId="0" animBg="1"/>
      <p:bldP spid="10"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8829" y="821984"/>
            <a:ext cx="1015663" cy="792089"/>
          </a:xfrm>
          <a:prstGeom prst="rect">
            <a:avLst/>
          </a:prstGeom>
          <a:solidFill>
            <a:srgbClr val="FF7C80"/>
          </a:solidFill>
        </p:spPr>
        <p:txBody>
          <a:bodyPr vert="eaVert" wrap="square" rtlCol="0">
            <a:spAutoFit/>
          </a:bodyPr>
          <a:lstStyle/>
          <a:p>
            <a:r>
              <a:rPr kumimoji="1" lang="ja-JP" altLang="en-US" sz="5400" b="1" dirty="0">
                <a:effectLst>
                  <a:glow rad="63500">
                    <a:schemeClr val="bg1"/>
                  </a:glow>
                </a:effectLst>
                <a:ea typeface="游ゴシック" panose="020B0400000000000000" pitchFamily="50" charset="-128"/>
              </a:rPr>
              <a:t>悪</a:t>
            </a:r>
          </a:p>
        </p:txBody>
      </p:sp>
      <p:sp>
        <p:nvSpPr>
          <p:cNvPr id="9" name="テキスト ボックス 8"/>
          <p:cNvSpPr txBox="1"/>
          <p:nvPr/>
        </p:nvSpPr>
        <p:spPr>
          <a:xfrm>
            <a:off x="8012165" y="1218029"/>
            <a:ext cx="461665" cy="4104456"/>
          </a:xfrm>
          <a:prstGeom prst="rect">
            <a:avLst/>
          </a:prstGeom>
          <a:noFill/>
        </p:spPr>
        <p:txBody>
          <a:bodyPr vert="eaVert" wrap="square" rtlCol="0">
            <a:spAutoFit/>
          </a:bodyPr>
          <a:lstStyle/>
          <a:p>
            <a:endParaRPr kumimoji="1" lang="ja-JP" altLang="en-US" b="1" dirty="0"/>
          </a:p>
        </p:txBody>
      </p:sp>
      <p:sp>
        <p:nvSpPr>
          <p:cNvPr id="4" name="テキスト ボックス 3"/>
          <p:cNvSpPr txBox="1"/>
          <p:nvPr/>
        </p:nvSpPr>
        <p:spPr>
          <a:xfrm>
            <a:off x="1842038" y="741347"/>
            <a:ext cx="6974675" cy="2800767"/>
          </a:xfrm>
          <a:prstGeom prst="rect">
            <a:avLst/>
          </a:prstGeom>
          <a:noFill/>
        </p:spPr>
        <p:txBody>
          <a:bodyPr wrap="square" rtlCol="0">
            <a:spAutoFit/>
          </a:bodyPr>
          <a:lstStyle/>
          <a:p>
            <a:r>
              <a:rPr lang="ja-JP" altLang="en-US" sz="4400" b="1" dirty="0">
                <a:ea typeface="游ゴシック" panose="020B0400000000000000" pitchFamily="50" charset="-128"/>
              </a:rPr>
              <a:t>道理に背くこと。現世や来世において苦の報いを招く行為、悪業のこと。</a:t>
            </a:r>
            <a:endParaRPr lang="en-US" altLang="ja-JP" sz="4400" b="1" dirty="0">
              <a:ea typeface="游ゴシック" panose="020B0400000000000000" pitchFamily="50" charset="-128"/>
            </a:endParaRPr>
          </a:p>
          <a:p>
            <a:r>
              <a:rPr kumimoji="1" lang="ja-JP" altLang="en-US" sz="4400" b="1" dirty="0">
                <a:ea typeface="游ゴシック" panose="020B0400000000000000" pitchFamily="50" charset="-128"/>
              </a:rPr>
              <a:t>　　→</a:t>
            </a:r>
            <a:r>
              <a:rPr kumimoji="1" lang="ja-JP" altLang="en-US" sz="4400" b="1" dirty="0" err="1">
                <a:ea typeface="游ゴシック" panose="020B0400000000000000" pitchFamily="50" charset="-128"/>
              </a:rPr>
              <a:t>じゅう</a:t>
            </a:r>
            <a:r>
              <a:rPr kumimoji="1" lang="ja-JP" altLang="en-US" sz="4400" b="1" dirty="0">
                <a:ea typeface="游ゴシック" panose="020B0400000000000000" pitchFamily="50" charset="-128"/>
              </a:rPr>
              <a:t>あく</a:t>
            </a:r>
            <a:r>
              <a:rPr kumimoji="1" lang="en-US" altLang="ja-JP" sz="4400" b="1" dirty="0">
                <a:ea typeface="游ゴシック" panose="020B0400000000000000" pitchFamily="50" charset="-128"/>
              </a:rPr>
              <a:t>〔</a:t>
            </a:r>
            <a:r>
              <a:rPr kumimoji="1" lang="ja-JP" altLang="en-US" sz="4400" b="1" dirty="0">
                <a:ea typeface="游ゴシック" panose="020B0400000000000000" pitchFamily="50" charset="-128"/>
              </a:rPr>
              <a:t>十悪</a:t>
            </a:r>
            <a:r>
              <a:rPr kumimoji="1" lang="en-US" altLang="ja-JP" sz="4400" b="1" dirty="0">
                <a:ea typeface="游ゴシック" panose="020B0400000000000000" pitchFamily="50" charset="-128"/>
              </a:rPr>
              <a:t>〕</a:t>
            </a:r>
            <a:endParaRPr kumimoji="1" lang="ja-JP" altLang="en-US" sz="4400" b="1" dirty="0">
              <a:ea typeface="游ゴシック" panose="020B0400000000000000" pitchFamily="50" charset="-128"/>
            </a:endParaRPr>
          </a:p>
        </p:txBody>
      </p:sp>
      <p:sp>
        <p:nvSpPr>
          <p:cNvPr id="10" name="テキスト ボックス 9"/>
          <p:cNvSpPr txBox="1"/>
          <p:nvPr/>
        </p:nvSpPr>
        <p:spPr>
          <a:xfrm>
            <a:off x="231284" y="4271089"/>
            <a:ext cx="1610755" cy="923330"/>
          </a:xfrm>
          <a:prstGeom prst="rect">
            <a:avLst/>
          </a:prstGeom>
          <a:solidFill>
            <a:srgbClr val="FF7C80"/>
          </a:solidFill>
        </p:spPr>
        <p:txBody>
          <a:bodyPr vert="horz" wrap="square" rtlCol="0">
            <a:spAutoFit/>
          </a:bodyPr>
          <a:lstStyle/>
          <a:p>
            <a:r>
              <a:rPr kumimoji="1" lang="ja-JP" altLang="en-US" sz="5400" b="1" dirty="0">
                <a:effectLst>
                  <a:glow rad="63500">
                    <a:schemeClr val="bg1"/>
                  </a:glow>
                </a:effectLst>
                <a:ea typeface="游ゴシック" panose="020B0400000000000000" pitchFamily="50" charset="-128"/>
              </a:rPr>
              <a:t>悪機</a:t>
            </a:r>
          </a:p>
        </p:txBody>
      </p:sp>
      <p:sp>
        <p:nvSpPr>
          <p:cNvPr id="11" name="テキスト ボックス 10"/>
          <p:cNvSpPr txBox="1"/>
          <p:nvPr/>
        </p:nvSpPr>
        <p:spPr>
          <a:xfrm>
            <a:off x="2151338" y="4152833"/>
            <a:ext cx="6564814" cy="1446550"/>
          </a:xfrm>
          <a:prstGeom prst="rect">
            <a:avLst/>
          </a:prstGeom>
          <a:noFill/>
        </p:spPr>
        <p:txBody>
          <a:bodyPr vert="horz" wrap="square" rtlCol="0">
            <a:spAutoFit/>
          </a:bodyPr>
          <a:lstStyle/>
          <a:p>
            <a:r>
              <a:rPr lang="ja-JP" altLang="en-US" sz="4400" b="1" dirty="0">
                <a:ea typeface="游ゴシック" panose="020B0400000000000000" pitchFamily="50" charset="-128"/>
              </a:rPr>
              <a:t>悪心を抱き、悪なる行為をなす者のこと。</a:t>
            </a:r>
            <a:endParaRPr kumimoji="1" lang="ja-JP" altLang="en-US" sz="4800" b="1" dirty="0">
              <a:ea typeface="游ゴシック" panose="020B0400000000000000" pitchFamily="50" charset="-128"/>
            </a:endParaRPr>
          </a:p>
        </p:txBody>
      </p:sp>
      <p:sp>
        <p:nvSpPr>
          <p:cNvPr id="6" name="正方形/長方形 5"/>
          <p:cNvSpPr/>
          <p:nvPr/>
        </p:nvSpPr>
        <p:spPr>
          <a:xfrm>
            <a:off x="3504779" y="2733715"/>
            <a:ext cx="4908481" cy="739909"/>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 name="テキスト ボックス 13"/>
          <p:cNvSpPr txBox="1"/>
          <p:nvPr/>
        </p:nvSpPr>
        <p:spPr>
          <a:xfrm>
            <a:off x="28550" y="5214663"/>
            <a:ext cx="2016224" cy="769441"/>
          </a:xfrm>
          <a:prstGeom prst="rect">
            <a:avLst/>
          </a:prstGeom>
          <a:noFill/>
        </p:spPr>
        <p:txBody>
          <a:bodyPr vert="horz" wrap="square" rtlCol="0">
            <a:spAutoFit/>
          </a:bodyPr>
          <a:lstStyle/>
          <a:p>
            <a:pPr algn="ctr"/>
            <a:r>
              <a:rPr kumimoji="1" lang="ja-JP" altLang="en-US" sz="4400" b="1" dirty="0"/>
              <a:t>（</a:t>
            </a:r>
            <a:r>
              <a:rPr kumimoji="1" lang="ja-JP" altLang="en-US" sz="4400" b="1" dirty="0">
                <a:latin typeface="游ゴシック" panose="020B0400000000000000" pitchFamily="50" charset="-128"/>
                <a:ea typeface="游ゴシック" panose="020B0400000000000000" pitchFamily="50" charset="-128"/>
              </a:rPr>
              <a:t>悪人</a:t>
            </a:r>
            <a:r>
              <a:rPr kumimoji="1" lang="ja-JP" altLang="en-US" sz="4400" b="1" dirty="0"/>
              <a:t>）</a:t>
            </a:r>
          </a:p>
        </p:txBody>
      </p:sp>
      <p:sp>
        <p:nvSpPr>
          <p:cNvPr id="12" name="テキスト ボックス 11"/>
          <p:cNvSpPr txBox="1"/>
          <p:nvPr/>
        </p:nvSpPr>
        <p:spPr>
          <a:xfrm>
            <a:off x="4644008" y="5799167"/>
            <a:ext cx="5544616" cy="646331"/>
          </a:xfrm>
          <a:prstGeom prst="rect">
            <a:avLst/>
          </a:prstGeom>
          <a:noFill/>
        </p:spPr>
        <p:txBody>
          <a:bodyPr wrap="square" rtlCol="0">
            <a:spAutoFit/>
          </a:bodyPr>
          <a:lstStyle/>
          <a:p>
            <a:r>
              <a:rPr lang="ja-JP" altLang="en-US" sz="3600" b="1" dirty="0"/>
              <a:t>（</a:t>
            </a:r>
            <a:r>
              <a:rPr lang="en-US" altLang="ja-JP" sz="3600" b="1" dirty="0"/>
              <a:t>『</a:t>
            </a:r>
            <a:r>
              <a:rPr lang="ja-JP" altLang="en-US" sz="3600" b="1" dirty="0"/>
              <a:t>浄土真宗辞典</a:t>
            </a:r>
            <a:r>
              <a:rPr lang="en-US" altLang="ja-JP" sz="3600" b="1" dirty="0"/>
              <a:t>』</a:t>
            </a:r>
            <a:r>
              <a:rPr lang="ja-JP" altLang="en-US" sz="3600" b="1" dirty="0"/>
              <a:t>）</a:t>
            </a:r>
            <a:endParaRPr lang="en-US" altLang="ja-JP" sz="3600" b="1" dirty="0"/>
          </a:p>
        </p:txBody>
      </p:sp>
    </p:spTree>
    <p:custDataLst>
      <p:tags r:id="rId1"/>
    </p:custDataLst>
    <p:extLst>
      <p:ext uri="{BB962C8B-B14F-4D97-AF65-F5344CB8AC3E}">
        <p14:creationId xmlns:p14="http://schemas.microsoft.com/office/powerpoint/2010/main" val="46362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6" grpId="0" animBg="1"/>
      <p:bldP spid="14"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30234" y="1592793"/>
            <a:ext cx="4717830" cy="4401205"/>
          </a:xfrm>
          <a:prstGeom prst="rect">
            <a:avLst/>
          </a:prstGeom>
          <a:noFill/>
        </p:spPr>
        <p:txBody>
          <a:bodyPr wrap="square" rtlCol="0">
            <a:spAutoFit/>
          </a:bodyPr>
          <a:lstStyle/>
          <a:p>
            <a:pPr>
              <a:spcBef>
                <a:spcPts val="2400"/>
              </a:spcBef>
            </a:pPr>
            <a:r>
              <a:rPr kumimoji="1" lang="ja-JP" altLang="en-US" sz="4000" b="1" dirty="0">
                <a:ea typeface="游ゴシック" panose="020B0400000000000000" pitchFamily="50" charset="-128"/>
              </a:rPr>
              <a:t>①殺生</a:t>
            </a:r>
            <a:r>
              <a:rPr kumimoji="1" lang="ja-JP" altLang="en-US" sz="2800" b="1" dirty="0">
                <a:ea typeface="游ゴシック" panose="020B0400000000000000" pitchFamily="50" charset="-128"/>
              </a:rPr>
              <a:t>（</a:t>
            </a:r>
            <a:r>
              <a:rPr kumimoji="1" lang="ja-JP" altLang="en-US" sz="2400" b="1" dirty="0">
                <a:ea typeface="游ゴシック" panose="020B0400000000000000" pitchFamily="50" charset="-128"/>
              </a:rPr>
              <a:t>生き物を殺す）</a:t>
            </a:r>
            <a:endParaRPr kumimoji="1" lang="en-US" altLang="ja-JP" sz="28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②偸盗</a:t>
            </a:r>
            <a:r>
              <a:rPr kumimoji="1" lang="ja-JP" altLang="en-US" sz="2800" b="1" dirty="0">
                <a:ea typeface="游ゴシック" panose="020B0400000000000000" pitchFamily="50" charset="-128"/>
              </a:rPr>
              <a:t>（ぬすみ）</a:t>
            </a:r>
            <a:endParaRPr kumimoji="1" lang="en-US" altLang="ja-JP" sz="28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③邪淫</a:t>
            </a:r>
            <a:r>
              <a:rPr kumimoji="1" lang="ja-JP" altLang="en-US" sz="2500" b="1" dirty="0">
                <a:ea typeface="游ゴシック" panose="020B0400000000000000" pitchFamily="50" charset="-128"/>
              </a:rPr>
              <a:t>（邪な性の交わり）</a:t>
            </a:r>
            <a:endParaRPr kumimoji="1" lang="en-US" altLang="ja-JP" sz="25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④</a:t>
            </a:r>
            <a:r>
              <a:rPr lang="ja-JP" altLang="en-US" sz="4000" b="1" dirty="0">
                <a:solidFill>
                  <a:srgbClr val="0070C0"/>
                </a:solidFill>
                <a:ea typeface="游ゴシック" panose="020B0400000000000000" pitchFamily="50" charset="-128"/>
              </a:rPr>
              <a:t>妄語</a:t>
            </a:r>
            <a:r>
              <a:rPr lang="ja-JP" altLang="en-US" sz="2800" b="1" dirty="0">
                <a:ea typeface="游ゴシック" panose="020B0400000000000000" pitchFamily="50" charset="-128"/>
              </a:rPr>
              <a:t>（うそいつわり）</a:t>
            </a:r>
            <a:endParaRPr lang="en-US" altLang="ja-JP" sz="44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⑤</a:t>
            </a:r>
            <a:r>
              <a:rPr kumimoji="1" lang="ja-JP" altLang="en-US" sz="4000" b="1" dirty="0">
                <a:solidFill>
                  <a:srgbClr val="0070C0"/>
                </a:solidFill>
                <a:ea typeface="游ゴシック" panose="020B0400000000000000" pitchFamily="50" charset="-128"/>
              </a:rPr>
              <a:t>両舌</a:t>
            </a:r>
            <a:r>
              <a:rPr kumimoji="1" lang="ja-JP" altLang="en-US" sz="2800" b="1" dirty="0">
                <a:ea typeface="游ゴシック" panose="020B0400000000000000" pitchFamily="50" charset="-128"/>
              </a:rPr>
              <a:t>（二枚舌）</a:t>
            </a:r>
            <a:endParaRPr kumimoji="1" lang="en-US" altLang="ja-JP" sz="2800" b="1" dirty="0">
              <a:ea typeface="游ゴシック" panose="020B0400000000000000" pitchFamily="50" charset="-128"/>
            </a:endParaRPr>
          </a:p>
        </p:txBody>
      </p:sp>
      <p:sp>
        <p:nvSpPr>
          <p:cNvPr id="8" name="テキスト ボックス 7"/>
          <p:cNvSpPr txBox="1"/>
          <p:nvPr/>
        </p:nvSpPr>
        <p:spPr>
          <a:xfrm>
            <a:off x="3498603" y="288362"/>
            <a:ext cx="1872208" cy="1015663"/>
          </a:xfrm>
          <a:prstGeom prst="rect">
            <a:avLst/>
          </a:prstGeom>
          <a:noFill/>
          <a:ln w="38100">
            <a:noFill/>
          </a:ln>
          <a:effectLst>
            <a:glow rad="101600">
              <a:srgbClr val="FF0000">
                <a:alpha val="60000"/>
              </a:srgbClr>
            </a:glow>
          </a:effectLst>
        </p:spPr>
        <p:txBody>
          <a:bodyPr wrap="square" rtlCol="0">
            <a:spAutoFit/>
          </a:bodyPr>
          <a:lstStyle/>
          <a:p>
            <a:r>
              <a:rPr kumimoji="1" lang="ja-JP" altLang="en-US" sz="6000" b="1" dirty="0">
                <a:ea typeface="游ゴシック" panose="020B0400000000000000" pitchFamily="50" charset="-128"/>
              </a:rPr>
              <a:t>十悪</a:t>
            </a:r>
          </a:p>
        </p:txBody>
      </p:sp>
      <p:sp>
        <p:nvSpPr>
          <p:cNvPr id="9" name="テキスト ボックス 8"/>
          <p:cNvSpPr txBox="1"/>
          <p:nvPr/>
        </p:nvSpPr>
        <p:spPr>
          <a:xfrm>
            <a:off x="4859234" y="1592793"/>
            <a:ext cx="4572000" cy="4401205"/>
          </a:xfrm>
          <a:prstGeom prst="rect">
            <a:avLst/>
          </a:prstGeom>
          <a:noFill/>
        </p:spPr>
        <p:txBody>
          <a:bodyPr wrap="square" rtlCol="0">
            <a:spAutoFit/>
          </a:bodyPr>
          <a:lstStyle/>
          <a:p>
            <a:pPr>
              <a:spcBef>
                <a:spcPts val="2400"/>
              </a:spcBef>
            </a:pPr>
            <a:r>
              <a:rPr lang="ja-JP" altLang="en-US" sz="4000" b="1" dirty="0">
                <a:ea typeface="游ゴシック" panose="020B0400000000000000" pitchFamily="50" charset="-128"/>
              </a:rPr>
              <a:t>⑥</a:t>
            </a:r>
            <a:r>
              <a:rPr lang="ja-JP" altLang="en-US" sz="4000" b="1" dirty="0">
                <a:solidFill>
                  <a:srgbClr val="0070C0"/>
                </a:solidFill>
                <a:ea typeface="游ゴシック" panose="020B0400000000000000" pitchFamily="50" charset="-128"/>
              </a:rPr>
              <a:t>悪口</a:t>
            </a:r>
            <a:r>
              <a:rPr lang="ja-JP" altLang="en-US" sz="2800" b="1" dirty="0">
                <a:ea typeface="游ゴシック" panose="020B0400000000000000" pitchFamily="50" charset="-128"/>
              </a:rPr>
              <a:t>（罵りの言葉）</a:t>
            </a:r>
            <a:endParaRPr lang="ja-JP" altLang="en-US" sz="40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⑦</a:t>
            </a:r>
            <a:r>
              <a:rPr kumimoji="1" lang="ja-JP" altLang="en-US" sz="4000" b="1" dirty="0">
                <a:solidFill>
                  <a:srgbClr val="0070C0"/>
                </a:solidFill>
                <a:ea typeface="游ゴシック" panose="020B0400000000000000" pitchFamily="50" charset="-128"/>
              </a:rPr>
              <a:t>綺語</a:t>
            </a:r>
            <a:r>
              <a:rPr kumimoji="1" lang="ja-JP" altLang="en-US" sz="2800" b="1" dirty="0">
                <a:ea typeface="游ゴシック" panose="020B0400000000000000" pitchFamily="50" charset="-128"/>
              </a:rPr>
              <a:t>（飾った言葉）</a:t>
            </a:r>
            <a:endParaRPr kumimoji="1" lang="en-US" altLang="ja-JP" sz="28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⑧</a:t>
            </a:r>
            <a:r>
              <a:rPr kumimoji="1" lang="ja-JP" altLang="en-US" sz="4000" b="1" dirty="0">
                <a:solidFill>
                  <a:srgbClr val="FF0000"/>
                </a:solidFill>
                <a:ea typeface="游ゴシック" panose="020B0400000000000000" pitchFamily="50" charset="-128"/>
              </a:rPr>
              <a:t>貪欲</a:t>
            </a:r>
            <a:r>
              <a:rPr kumimoji="1" lang="ja-JP" altLang="en-US" sz="2800" b="1" dirty="0">
                <a:ea typeface="游ゴシック" panose="020B0400000000000000" pitchFamily="50" charset="-128"/>
              </a:rPr>
              <a:t>（むさぼり）</a:t>
            </a:r>
            <a:endParaRPr kumimoji="1" lang="en-US" altLang="ja-JP" sz="28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⑨</a:t>
            </a:r>
            <a:r>
              <a:rPr kumimoji="1" lang="ja-JP" altLang="en-US" sz="4000" b="1" dirty="0">
                <a:solidFill>
                  <a:srgbClr val="FF0000"/>
                </a:solidFill>
                <a:ea typeface="游ゴシック" panose="020B0400000000000000" pitchFamily="50" charset="-128"/>
              </a:rPr>
              <a:t>瞋恚</a:t>
            </a:r>
            <a:r>
              <a:rPr kumimoji="1" lang="ja-JP" altLang="en-US" sz="2800" b="1" dirty="0">
                <a:ea typeface="游ゴシック" panose="020B0400000000000000" pitchFamily="50" charset="-128"/>
              </a:rPr>
              <a:t>（いかり）</a:t>
            </a:r>
            <a:endParaRPr kumimoji="1" lang="en-US" altLang="ja-JP" sz="2800" b="1" dirty="0">
              <a:ea typeface="游ゴシック" panose="020B0400000000000000" pitchFamily="50" charset="-128"/>
            </a:endParaRPr>
          </a:p>
          <a:p>
            <a:pPr>
              <a:spcBef>
                <a:spcPts val="2400"/>
              </a:spcBef>
            </a:pPr>
            <a:r>
              <a:rPr kumimoji="1" lang="ja-JP" altLang="en-US" sz="4000" b="1" dirty="0">
                <a:ea typeface="游ゴシック" panose="020B0400000000000000" pitchFamily="50" charset="-128"/>
              </a:rPr>
              <a:t>⑩</a:t>
            </a:r>
            <a:r>
              <a:rPr kumimoji="1" lang="ja-JP" altLang="en-US" sz="4000" b="1" dirty="0">
                <a:solidFill>
                  <a:srgbClr val="FF0000"/>
                </a:solidFill>
                <a:ea typeface="游ゴシック" panose="020B0400000000000000" pitchFamily="50" charset="-128"/>
              </a:rPr>
              <a:t>愚痴</a:t>
            </a:r>
            <a:r>
              <a:rPr kumimoji="1" lang="ja-JP" altLang="en-US" sz="2800" b="1" dirty="0">
                <a:ea typeface="游ゴシック" panose="020B0400000000000000" pitchFamily="50" charset="-128"/>
              </a:rPr>
              <a:t>（おろかさ）</a:t>
            </a:r>
          </a:p>
        </p:txBody>
      </p:sp>
      <p:sp>
        <p:nvSpPr>
          <p:cNvPr id="2" name="テキスト ボックス 1"/>
          <p:cNvSpPr txBox="1"/>
          <p:nvPr/>
        </p:nvSpPr>
        <p:spPr>
          <a:xfrm>
            <a:off x="949650" y="2299005"/>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ちゅうとう</a:t>
            </a:r>
          </a:p>
        </p:txBody>
      </p:sp>
      <p:sp>
        <p:nvSpPr>
          <p:cNvPr id="11" name="テキスト ボックス 10"/>
          <p:cNvSpPr txBox="1"/>
          <p:nvPr/>
        </p:nvSpPr>
        <p:spPr>
          <a:xfrm>
            <a:off x="1035323" y="3273702"/>
            <a:ext cx="1093787"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じゃいん</a:t>
            </a:r>
          </a:p>
        </p:txBody>
      </p:sp>
      <p:sp>
        <p:nvSpPr>
          <p:cNvPr id="13" name="テキスト ボックス 12"/>
          <p:cNvSpPr txBox="1"/>
          <p:nvPr/>
        </p:nvSpPr>
        <p:spPr>
          <a:xfrm>
            <a:off x="949650" y="5034243"/>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りょう</a:t>
            </a:r>
            <a:r>
              <a:rPr kumimoji="1" lang="ja-JP" altLang="en-US" sz="1600" b="1" dirty="0" err="1">
                <a:latin typeface="游ゴシック" panose="020B0400000000000000" pitchFamily="50" charset="-128"/>
                <a:ea typeface="游ゴシック" panose="020B0400000000000000" pitchFamily="50" charset="-128"/>
              </a:rPr>
              <a:t>ぜつ</a:t>
            </a:r>
            <a:endParaRPr kumimoji="1" lang="ja-JP" altLang="en-US" sz="1600"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5499001" y="1401676"/>
            <a:ext cx="1008112"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あっ く</a:t>
            </a:r>
          </a:p>
        </p:txBody>
      </p:sp>
      <p:sp>
        <p:nvSpPr>
          <p:cNvPr id="18" name="テキスト ボックス 17"/>
          <p:cNvSpPr txBox="1"/>
          <p:nvPr/>
        </p:nvSpPr>
        <p:spPr>
          <a:xfrm>
            <a:off x="1013390" y="4118621"/>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もう　ご</a:t>
            </a:r>
          </a:p>
        </p:txBody>
      </p:sp>
      <p:sp>
        <p:nvSpPr>
          <p:cNvPr id="19" name="テキスト ボックス 18"/>
          <p:cNvSpPr txBox="1"/>
          <p:nvPr/>
        </p:nvSpPr>
        <p:spPr>
          <a:xfrm>
            <a:off x="5496297" y="2285988"/>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き　  ご</a:t>
            </a:r>
          </a:p>
        </p:txBody>
      </p:sp>
      <p:sp>
        <p:nvSpPr>
          <p:cNvPr id="20" name="テキスト ボックス 19"/>
          <p:cNvSpPr txBox="1"/>
          <p:nvPr/>
        </p:nvSpPr>
        <p:spPr>
          <a:xfrm>
            <a:off x="5446580" y="3245743"/>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とんよく</a:t>
            </a:r>
          </a:p>
        </p:txBody>
      </p:sp>
      <p:sp>
        <p:nvSpPr>
          <p:cNvPr id="21" name="テキスト ボックス 20"/>
          <p:cNvSpPr txBox="1"/>
          <p:nvPr/>
        </p:nvSpPr>
        <p:spPr>
          <a:xfrm>
            <a:off x="5440809" y="4161832"/>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しん　に</a:t>
            </a:r>
          </a:p>
        </p:txBody>
      </p:sp>
      <p:sp>
        <p:nvSpPr>
          <p:cNvPr id="22" name="テキスト ボックス 21"/>
          <p:cNvSpPr txBox="1"/>
          <p:nvPr/>
        </p:nvSpPr>
        <p:spPr>
          <a:xfrm>
            <a:off x="5461521" y="5034243"/>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 ぐ　  ち</a:t>
            </a:r>
          </a:p>
        </p:txBody>
      </p:sp>
      <p:sp>
        <p:nvSpPr>
          <p:cNvPr id="23" name="テキスト ボックス 22"/>
          <p:cNvSpPr txBox="1"/>
          <p:nvPr/>
        </p:nvSpPr>
        <p:spPr>
          <a:xfrm>
            <a:off x="985046" y="1423516"/>
            <a:ext cx="1440160" cy="338554"/>
          </a:xfrm>
          <a:prstGeom prst="rect">
            <a:avLst/>
          </a:prstGeom>
          <a:noFill/>
        </p:spPr>
        <p:txBody>
          <a:bodyPr vert="horz" wrap="square" rtlCol="0">
            <a:spAutoFit/>
          </a:bodyPr>
          <a:lstStyle/>
          <a:p>
            <a:r>
              <a:rPr kumimoji="1" lang="ja-JP" altLang="en-US" sz="1600" b="1" dirty="0">
                <a:latin typeface="游ゴシック" panose="020B0400000000000000" pitchFamily="50" charset="-128"/>
                <a:ea typeface="游ゴシック" panose="020B0400000000000000" pitchFamily="50" charset="-128"/>
              </a:rPr>
              <a:t>せっしょう</a:t>
            </a:r>
          </a:p>
        </p:txBody>
      </p:sp>
      <p:sp>
        <p:nvSpPr>
          <p:cNvPr id="15" name="テキスト ボックス 14"/>
          <p:cNvSpPr txBox="1"/>
          <p:nvPr/>
        </p:nvSpPr>
        <p:spPr>
          <a:xfrm>
            <a:off x="2098650" y="3442979"/>
            <a:ext cx="1403367" cy="276999"/>
          </a:xfrm>
          <a:prstGeom prst="rect">
            <a:avLst/>
          </a:prstGeom>
          <a:noFill/>
        </p:spPr>
        <p:txBody>
          <a:bodyPr vert="horz" wrap="square" rtlCol="0">
            <a:spAutoFit/>
          </a:bodyPr>
          <a:lstStyle/>
          <a:p>
            <a:r>
              <a:rPr kumimoji="1" lang="ja-JP" altLang="en-US" sz="1200" b="1" dirty="0">
                <a:latin typeface="游ゴシック" panose="020B0400000000000000" pitchFamily="50" charset="-128"/>
                <a:ea typeface="游ゴシック" panose="020B0400000000000000" pitchFamily="50" charset="-128"/>
              </a:rPr>
              <a:t>よこしま</a:t>
            </a:r>
          </a:p>
        </p:txBody>
      </p:sp>
    </p:spTree>
    <p:custDataLst>
      <p:tags r:id="rId1"/>
    </p:custDataLst>
    <p:extLst>
      <p:ext uri="{BB962C8B-B14F-4D97-AF65-F5344CB8AC3E}">
        <p14:creationId xmlns:p14="http://schemas.microsoft.com/office/powerpoint/2010/main" val="302367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build="allAtOnce"/>
      <p:bldP spid="2" grpId="0"/>
      <p:bldP spid="11" grpId="0"/>
      <p:bldP spid="13" grpId="0"/>
      <p:bldP spid="17" grpId="0"/>
      <p:bldP spid="18" grpId="0"/>
      <p:bldP spid="19" grpId="0"/>
      <p:bldP spid="20" grpId="0"/>
      <p:bldP spid="21" grpId="0"/>
      <p:bldP spid="22" grpId="0"/>
      <p:bldP spid="2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28707" y="53491"/>
            <a:ext cx="1161069" cy="982559"/>
          </a:xfrm>
          <a:prstGeom prst="rect">
            <a:avLst/>
          </a:prstGeom>
          <a:solidFill>
            <a:srgbClr val="FFFF00"/>
          </a:solidFill>
        </p:spPr>
        <p:txBody>
          <a:bodyPr vert="eaVert" wrap="square" tIns="108000" rIns="144000" rtlCol="0">
            <a:spAutoFit/>
          </a:bodyPr>
          <a:lstStyle/>
          <a:p>
            <a:r>
              <a:rPr kumimoji="1" lang="ja-JP" altLang="en-US" sz="6000" b="1" dirty="0">
                <a:effectLst>
                  <a:glow rad="76200">
                    <a:schemeClr val="bg1"/>
                  </a:glow>
                </a:effectLst>
                <a:ea typeface="游ゴシック" panose="020B0400000000000000" pitchFamily="50" charset="-128"/>
              </a:rPr>
              <a:t>善</a:t>
            </a:r>
          </a:p>
        </p:txBody>
      </p:sp>
      <p:sp>
        <p:nvSpPr>
          <p:cNvPr id="9" name="テキスト ボックス 8"/>
          <p:cNvSpPr txBox="1"/>
          <p:nvPr/>
        </p:nvSpPr>
        <p:spPr>
          <a:xfrm>
            <a:off x="8142783" y="1556792"/>
            <a:ext cx="461665" cy="4104456"/>
          </a:xfrm>
          <a:prstGeom prst="rect">
            <a:avLst/>
          </a:prstGeom>
          <a:noFill/>
        </p:spPr>
        <p:txBody>
          <a:bodyPr vert="eaVert" wrap="square" rtlCol="0">
            <a:spAutoFit/>
          </a:bodyPr>
          <a:lstStyle/>
          <a:p>
            <a:endParaRPr kumimoji="1" lang="ja-JP" altLang="en-US" b="1" dirty="0"/>
          </a:p>
        </p:txBody>
      </p:sp>
      <p:sp>
        <p:nvSpPr>
          <p:cNvPr id="19" name="テキスト ボックス 18"/>
          <p:cNvSpPr txBox="1"/>
          <p:nvPr/>
        </p:nvSpPr>
        <p:spPr>
          <a:xfrm>
            <a:off x="179512" y="1193060"/>
            <a:ext cx="8847387" cy="1600438"/>
          </a:xfrm>
          <a:prstGeom prst="rect">
            <a:avLst/>
          </a:prstGeom>
          <a:noFill/>
        </p:spPr>
        <p:txBody>
          <a:bodyPr vert="horz" wrap="square" rtlCol="0">
            <a:spAutoFit/>
          </a:bodyPr>
          <a:lstStyle/>
          <a:p>
            <a:pPr algn="ctr"/>
            <a:r>
              <a:rPr kumimoji="1" lang="ja-JP" altLang="en-US" sz="4400" b="1" dirty="0">
                <a:ea typeface="游ゴシック" panose="020B0400000000000000" pitchFamily="50" charset="-128"/>
              </a:rPr>
              <a:t>自他共に</a:t>
            </a:r>
            <a:r>
              <a:rPr kumimoji="1" lang="ja-JP" altLang="en-US" sz="5400" b="1" dirty="0">
                <a:solidFill>
                  <a:srgbClr val="FF0000"/>
                </a:solidFill>
                <a:ea typeface="游ゴシック" panose="020B0400000000000000" pitchFamily="50" charset="-128"/>
              </a:rPr>
              <a:t>幸せ（楽果）</a:t>
            </a:r>
            <a:r>
              <a:rPr kumimoji="1" lang="ja-JP" altLang="en-US" sz="4400" b="1" dirty="0">
                <a:ea typeface="游ゴシック" panose="020B0400000000000000" pitchFamily="50" charset="-128"/>
              </a:rPr>
              <a:t>を</a:t>
            </a:r>
            <a:endParaRPr kumimoji="1" lang="en-US" altLang="ja-JP" sz="4400" b="1" dirty="0">
              <a:ea typeface="游ゴシック" panose="020B0400000000000000" pitchFamily="50" charset="-128"/>
            </a:endParaRPr>
          </a:p>
          <a:p>
            <a:pPr algn="ctr"/>
            <a:r>
              <a:rPr kumimoji="1" lang="ja-JP" altLang="en-US" sz="4400" b="1" dirty="0">
                <a:ea typeface="游ゴシック" panose="020B0400000000000000" pitchFamily="50" charset="-128"/>
              </a:rPr>
              <a:t>もたらす行為</a:t>
            </a:r>
          </a:p>
        </p:txBody>
      </p:sp>
      <p:sp>
        <p:nvSpPr>
          <p:cNvPr id="23" name="テキスト ボックス 22"/>
          <p:cNvSpPr txBox="1"/>
          <p:nvPr/>
        </p:nvSpPr>
        <p:spPr>
          <a:xfrm>
            <a:off x="1043608" y="3083672"/>
            <a:ext cx="8208911" cy="1384995"/>
          </a:xfrm>
          <a:prstGeom prst="rect">
            <a:avLst/>
          </a:prstGeom>
          <a:noFill/>
        </p:spPr>
        <p:txBody>
          <a:bodyPr vert="horz" wrap="square" rtlCol="0">
            <a:spAutoFit/>
          </a:bodyPr>
          <a:lstStyle/>
          <a:p>
            <a:r>
              <a:rPr kumimoji="1" lang="ja-JP" altLang="en-US" sz="4200" b="1" dirty="0">
                <a:solidFill>
                  <a:srgbClr val="FF0000"/>
                </a:solidFill>
                <a:ea typeface="游ゴシック" panose="020B0400000000000000" pitchFamily="50" charset="-128"/>
              </a:rPr>
              <a:t>楽果</a:t>
            </a:r>
            <a:r>
              <a:rPr kumimoji="1" lang="ja-JP" altLang="en-US" sz="4200" b="1" dirty="0">
                <a:ea typeface="游ゴシック" panose="020B0400000000000000" pitchFamily="50" charset="-128"/>
              </a:rPr>
              <a:t>の究極→煩悩の消滅した</a:t>
            </a:r>
            <a:endParaRPr kumimoji="1" lang="en-US" altLang="ja-JP" sz="4200" b="1" dirty="0">
              <a:ea typeface="游ゴシック" panose="020B0400000000000000" pitchFamily="50" charset="-128"/>
            </a:endParaRPr>
          </a:p>
          <a:p>
            <a:r>
              <a:rPr kumimoji="1" lang="ja-JP" altLang="en-US" sz="4200" b="1" dirty="0">
                <a:solidFill>
                  <a:srgbClr val="FF0000"/>
                </a:solidFill>
                <a:ea typeface="游ゴシック" panose="020B0400000000000000" pitchFamily="50" charset="-128"/>
              </a:rPr>
              <a:t>　　　　　　「涅槃」</a:t>
            </a:r>
          </a:p>
        </p:txBody>
      </p:sp>
      <p:sp>
        <p:nvSpPr>
          <p:cNvPr id="25" name="テキスト ボックス 24"/>
          <p:cNvSpPr txBox="1"/>
          <p:nvPr/>
        </p:nvSpPr>
        <p:spPr>
          <a:xfrm>
            <a:off x="1298278" y="5107250"/>
            <a:ext cx="6275000" cy="1107996"/>
          </a:xfrm>
          <a:prstGeom prst="rect">
            <a:avLst/>
          </a:prstGeom>
          <a:solidFill>
            <a:srgbClr val="FFFF00"/>
          </a:solidFill>
          <a:ln>
            <a:noFill/>
          </a:ln>
          <a:effectLst>
            <a:glow rad="228600">
              <a:schemeClr val="accent4">
                <a:satMod val="175000"/>
                <a:alpha val="40000"/>
              </a:schemeClr>
            </a:glow>
          </a:effectLst>
        </p:spPr>
        <p:txBody>
          <a:bodyPr vert="horz" wrap="square" rtlCol="0">
            <a:spAutoFit/>
          </a:bodyPr>
          <a:lstStyle/>
          <a:p>
            <a:r>
              <a:rPr kumimoji="1" lang="ja-JP" altLang="en-US" sz="6600" b="1" dirty="0">
                <a:effectLst>
                  <a:glow rad="228600">
                    <a:schemeClr val="bg1"/>
                  </a:glow>
                </a:effectLst>
                <a:latin typeface="游ゴシック" panose="020B0400000000000000" pitchFamily="50" charset="-128"/>
                <a:ea typeface="游ゴシック" panose="020B0400000000000000" pitchFamily="50" charset="-128"/>
              </a:rPr>
              <a:t>仏陀と成る行為</a:t>
            </a:r>
          </a:p>
        </p:txBody>
      </p:sp>
      <p:sp>
        <p:nvSpPr>
          <p:cNvPr id="10" name="下矢印 9"/>
          <p:cNvSpPr/>
          <p:nvPr/>
        </p:nvSpPr>
        <p:spPr>
          <a:xfrm>
            <a:off x="3931722" y="4402684"/>
            <a:ext cx="1008112" cy="48935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338711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5"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79512" y="1193060"/>
            <a:ext cx="8847387" cy="1600438"/>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自他共に</a:t>
            </a:r>
            <a:r>
              <a:rPr kumimoji="1" lang="ja-JP" altLang="en-US" sz="5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不幸（苦果）</a:t>
            </a:r>
            <a:r>
              <a:rPr kumimoji="1" lang="ja-JP" altLang="en-US" sz="4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endParaRPr kumimoji="1" lang="en-US" altLang="ja-JP" sz="4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もたらす行為</a:t>
            </a:r>
          </a:p>
        </p:txBody>
      </p:sp>
      <p:sp>
        <p:nvSpPr>
          <p:cNvPr id="23" name="テキスト ボックス 22"/>
          <p:cNvSpPr txBox="1"/>
          <p:nvPr/>
        </p:nvSpPr>
        <p:spPr>
          <a:xfrm>
            <a:off x="395536" y="2979773"/>
            <a:ext cx="9073008" cy="138499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苦果</a:t>
            </a:r>
            <a:r>
              <a:rPr kumimoji="1" lang="ja-JP" altLang="en-US" sz="4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の究極→絶え間なく苦しみ</a:t>
            </a:r>
            <a:endParaRPr kumimoji="1" lang="en-US" altLang="ja-JP" sz="4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をうける</a:t>
            </a:r>
            <a:r>
              <a:rPr kumimoji="1" lang="ja-JP" altLang="en-US" sz="4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「無間地獄」</a:t>
            </a:r>
          </a:p>
        </p:txBody>
      </p:sp>
      <p:sp>
        <p:nvSpPr>
          <p:cNvPr id="8" name="テキスト ボックス 7"/>
          <p:cNvSpPr txBox="1"/>
          <p:nvPr/>
        </p:nvSpPr>
        <p:spPr>
          <a:xfrm>
            <a:off x="3802692" y="47320"/>
            <a:ext cx="1161069" cy="982559"/>
          </a:xfrm>
          <a:prstGeom prst="rect">
            <a:avLst/>
          </a:prstGeom>
          <a:solidFill>
            <a:srgbClr val="FF7C80"/>
          </a:solidFill>
        </p:spPr>
        <p:txBody>
          <a:bodyPr vert="eaVert" wrap="square" tIns="108000" rIns="144000" rtlCol="0">
            <a:spAutoFit/>
          </a:bodyPr>
          <a:lstStyle/>
          <a:p>
            <a:r>
              <a:rPr kumimoji="1" lang="ja-JP" altLang="en-US" sz="6000" b="1" dirty="0">
                <a:effectLst>
                  <a:glow rad="88900">
                    <a:schemeClr val="bg1"/>
                  </a:glow>
                </a:effectLst>
                <a:ea typeface="游ゴシック" panose="020B0400000000000000" pitchFamily="50" charset="-128"/>
              </a:rPr>
              <a:t>悪</a:t>
            </a:r>
          </a:p>
        </p:txBody>
      </p:sp>
      <p:sp>
        <p:nvSpPr>
          <p:cNvPr id="11" name="テキスト ボックス 10"/>
          <p:cNvSpPr txBox="1"/>
          <p:nvPr/>
        </p:nvSpPr>
        <p:spPr>
          <a:xfrm>
            <a:off x="1065587" y="5180983"/>
            <a:ext cx="7077196" cy="1107996"/>
          </a:xfrm>
          <a:prstGeom prst="rect">
            <a:avLst/>
          </a:prstGeom>
          <a:solidFill>
            <a:srgbClr val="FF0066"/>
          </a:solidFill>
          <a:effectLst/>
        </p:spPr>
        <p:txBody>
          <a:bodyPr vert="horz" wrap="square" rtlCol="0">
            <a:spAutoFit/>
          </a:bodyPr>
          <a:lstStyle/>
          <a:p>
            <a:pPr algn="ctr"/>
            <a:r>
              <a:rPr kumimoji="1" lang="ja-JP" altLang="en-US" sz="6600" b="1" dirty="0">
                <a:effectLst>
                  <a:glow rad="228600">
                    <a:schemeClr val="bg1"/>
                  </a:glow>
                </a:effectLst>
                <a:latin typeface="游ゴシック" panose="020B0400000000000000" pitchFamily="50" charset="-128"/>
                <a:ea typeface="游ゴシック" panose="020B0400000000000000" pitchFamily="50" charset="-128"/>
              </a:rPr>
              <a:t>地獄に堕ちる行為</a:t>
            </a:r>
          </a:p>
        </p:txBody>
      </p:sp>
      <p:sp>
        <p:nvSpPr>
          <p:cNvPr id="12" name="下矢印 11"/>
          <p:cNvSpPr/>
          <p:nvPr/>
        </p:nvSpPr>
        <p:spPr>
          <a:xfrm>
            <a:off x="4094186" y="4527949"/>
            <a:ext cx="989057" cy="53700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Tree>
    <p:custDataLst>
      <p:tags r:id="rId1"/>
    </p:custDataLst>
    <p:extLst>
      <p:ext uri="{BB962C8B-B14F-4D97-AF65-F5344CB8AC3E}">
        <p14:creationId xmlns:p14="http://schemas.microsoft.com/office/powerpoint/2010/main" val="122405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68" y="3356010"/>
            <a:ext cx="9148468" cy="5457167"/>
          </a:xfrm>
          <a:prstGeom prst="rect">
            <a:avLst/>
          </a:prstGeom>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68" y="-963488"/>
            <a:ext cx="9148467" cy="4320480"/>
          </a:xfrm>
          <a:prstGeom prst="rect">
            <a:avLst/>
          </a:prstGeom>
        </p:spPr>
      </p:pic>
      <p:sp>
        <p:nvSpPr>
          <p:cNvPr id="3" name="円/楕円 2"/>
          <p:cNvSpPr/>
          <p:nvPr/>
        </p:nvSpPr>
        <p:spPr>
          <a:xfrm>
            <a:off x="1043609" y="633968"/>
            <a:ext cx="1684050" cy="1601849"/>
          </a:xfrm>
          <a:prstGeom prst="ellipse">
            <a:avLst/>
          </a:prstGeom>
          <a:solidFill>
            <a:srgbClr val="EAFB11"/>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8800" b="1" dirty="0">
                <a:solidFill>
                  <a:schemeClr val="tx1"/>
                </a:solidFill>
                <a:effectLst>
                  <a:glow rad="177800">
                    <a:schemeClr val="bg1"/>
                  </a:glow>
                </a:effectLst>
                <a:latin typeface="游ゴシック" panose="020B0400000000000000" pitchFamily="50" charset="-128"/>
                <a:ea typeface="游ゴシック" panose="020B0400000000000000" pitchFamily="50" charset="-128"/>
              </a:rPr>
              <a:t>善</a:t>
            </a:r>
          </a:p>
        </p:txBody>
      </p:sp>
      <p:sp>
        <p:nvSpPr>
          <p:cNvPr id="5" name="円/楕円 4"/>
          <p:cNvSpPr/>
          <p:nvPr/>
        </p:nvSpPr>
        <p:spPr>
          <a:xfrm>
            <a:off x="1043609" y="3885401"/>
            <a:ext cx="1684050" cy="1652652"/>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kumimoji="1" lang="ja-JP" altLang="en-US" sz="8800" b="1" dirty="0">
                <a:solidFill>
                  <a:schemeClr val="tx1"/>
                </a:solidFill>
                <a:effectLst>
                  <a:glow rad="203200">
                    <a:schemeClr val="bg1"/>
                  </a:glow>
                </a:effectLst>
                <a:latin typeface="游ゴシック" panose="020B0400000000000000" pitchFamily="50" charset="-128"/>
                <a:ea typeface="游ゴシック" panose="020B0400000000000000" pitchFamily="50" charset="-128"/>
              </a:rPr>
              <a:t>悪</a:t>
            </a:r>
          </a:p>
        </p:txBody>
      </p:sp>
      <p:sp>
        <p:nvSpPr>
          <p:cNvPr id="9" name="テキスト ボックス 8"/>
          <p:cNvSpPr txBox="1"/>
          <p:nvPr/>
        </p:nvSpPr>
        <p:spPr>
          <a:xfrm>
            <a:off x="3772278" y="633968"/>
            <a:ext cx="1200329" cy="1851103"/>
          </a:xfrm>
          <a:prstGeom prst="rect">
            <a:avLst/>
          </a:prstGeom>
          <a:noFill/>
        </p:spPr>
        <p:txBody>
          <a:bodyPr vert="eaVert" wrap="square" rtlCol="0">
            <a:spAutoFit/>
          </a:bodyPr>
          <a:lstStyle/>
          <a:p>
            <a:r>
              <a:rPr kumimoji="1" lang="ja-JP" altLang="en-US" sz="6600" b="1" dirty="0">
                <a:effectLst>
                  <a:glow rad="190500">
                    <a:schemeClr val="bg1"/>
                  </a:glow>
                </a:effectLst>
                <a:latin typeface="游ゴシック" panose="020B0400000000000000" pitchFamily="50" charset="-128"/>
                <a:ea typeface="游ゴシック" panose="020B0400000000000000" pitchFamily="50" charset="-128"/>
              </a:rPr>
              <a:t>楽果</a:t>
            </a:r>
          </a:p>
        </p:txBody>
      </p:sp>
      <p:sp>
        <p:nvSpPr>
          <p:cNvPr id="10" name="テキスト ボックス 9"/>
          <p:cNvSpPr txBox="1"/>
          <p:nvPr/>
        </p:nvSpPr>
        <p:spPr>
          <a:xfrm>
            <a:off x="3786819" y="3892230"/>
            <a:ext cx="1200329" cy="1885174"/>
          </a:xfrm>
          <a:prstGeom prst="rect">
            <a:avLst/>
          </a:prstGeom>
          <a:noFill/>
        </p:spPr>
        <p:txBody>
          <a:bodyPr vert="eaVert" wrap="square" rtlCol="0">
            <a:spAutoFit/>
          </a:bodyPr>
          <a:lstStyle/>
          <a:p>
            <a:r>
              <a:rPr kumimoji="1" lang="ja-JP" altLang="en-US" sz="6600" b="1" dirty="0">
                <a:effectLst>
                  <a:glow rad="127000">
                    <a:schemeClr val="bg1"/>
                  </a:glow>
                </a:effectLst>
                <a:latin typeface="游ゴシック" panose="020B0400000000000000" pitchFamily="50" charset="-128"/>
                <a:ea typeface="游ゴシック" panose="020B0400000000000000" pitchFamily="50" charset="-128"/>
              </a:rPr>
              <a:t>苦果</a:t>
            </a:r>
          </a:p>
        </p:txBody>
      </p:sp>
      <p:sp>
        <p:nvSpPr>
          <p:cNvPr id="20" name="円/楕円 19"/>
          <p:cNvSpPr/>
          <p:nvPr/>
        </p:nvSpPr>
        <p:spPr>
          <a:xfrm>
            <a:off x="4972607" y="346744"/>
            <a:ext cx="1605638" cy="2329536"/>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eaVert" rIns="180000" rtlCol="0" anchor="ctr"/>
          <a:lstStyle/>
          <a:p>
            <a:pPr algn="ctr"/>
            <a:r>
              <a:rPr kumimoji="1" lang="ja-JP" altLang="en-US" sz="6000" b="1" dirty="0">
                <a:solidFill>
                  <a:schemeClr val="tx1"/>
                </a:solidFill>
                <a:effectLst>
                  <a:glow rad="304800">
                    <a:schemeClr val="bg1"/>
                  </a:glow>
                </a:effectLst>
                <a:ea typeface="游ゴシック" panose="020B0400000000000000" pitchFamily="50" charset="-128"/>
              </a:rPr>
              <a:t>涅槃</a:t>
            </a:r>
          </a:p>
        </p:txBody>
      </p:sp>
      <p:sp>
        <p:nvSpPr>
          <p:cNvPr id="21" name="円/楕円 20"/>
          <p:cNvSpPr/>
          <p:nvPr/>
        </p:nvSpPr>
        <p:spPr>
          <a:xfrm>
            <a:off x="4987148" y="3573016"/>
            <a:ext cx="1591097" cy="2566937"/>
          </a:xfrm>
          <a:prstGeom prst="ellipse">
            <a:avLst/>
          </a:prstGeom>
          <a:solidFill>
            <a:srgbClr val="FF0000"/>
          </a:solidFill>
          <a:ln>
            <a:no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eaVert" rIns="180000" rtlCol="0" anchor="ctr"/>
          <a:lstStyle/>
          <a:p>
            <a:pPr algn="ctr"/>
            <a:r>
              <a:rPr kumimoji="1" lang="ja-JP" altLang="en-US" sz="6000" b="1" dirty="0">
                <a:solidFill>
                  <a:schemeClr val="tx1"/>
                </a:solidFill>
                <a:effectLst>
                  <a:glow rad="215900">
                    <a:schemeClr val="bg1"/>
                  </a:glow>
                </a:effectLst>
                <a:ea typeface="游ゴシック" panose="020B0400000000000000" pitchFamily="50" charset="-128"/>
              </a:rPr>
              <a:t>地獄</a:t>
            </a:r>
          </a:p>
        </p:txBody>
      </p:sp>
      <p:sp>
        <p:nvSpPr>
          <p:cNvPr id="22" name="テキスト ボックス 21"/>
          <p:cNvSpPr txBox="1"/>
          <p:nvPr/>
        </p:nvSpPr>
        <p:spPr>
          <a:xfrm>
            <a:off x="6948264" y="60080"/>
            <a:ext cx="1107996" cy="3140968"/>
          </a:xfrm>
          <a:prstGeom prst="rect">
            <a:avLst/>
          </a:prstGeom>
          <a:solidFill>
            <a:srgbClr val="FFFF00"/>
          </a:solidFill>
          <a:effectLst>
            <a:glow rad="139700">
              <a:schemeClr val="accent4">
                <a:satMod val="175000"/>
                <a:alpha val="40000"/>
              </a:schemeClr>
            </a:glow>
          </a:effectLst>
        </p:spPr>
        <p:txBody>
          <a:bodyPr vert="eaVert" wrap="square" rtlCol="0">
            <a:spAutoFit/>
          </a:bodyPr>
          <a:lstStyle/>
          <a:p>
            <a:r>
              <a:rPr kumimoji="1" lang="ja-JP" altLang="en-US" sz="6000" b="1" dirty="0">
                <a:effectLst>
                  <a:glow>
                    <a:schemeClr val="bg1"/>
                  </a:glow>
                </a:effectLst>
                <a:ea typeface="游ゴシック" panose="020B0400000000000000" pitchFamily="50" charset="-128"/>
              </a:rPr>
              <a:t>善因楽果</a:t>
            </a:r>
          </a:p>
        </p:txBody>
      </p:sp>
      <p:sp>
        <p:nvSpPr>
          <p:cNvPr id="23" name="テキスト ボックス 22"/>
          <p:cNvSpPr txBox="1"/>
          <p:nvPr/>
        </p:nvSpPr>
        <p:spPr>
          <a:xfrm>
            <a:off x="6948264" y="3519463"/>
            <a:ext cx="1107996" cy="3220772"/>
          </a:xfrm>
          <a:prstGeom prst="rect">
            <a:avLst/>
          </a:prstGeom>
          <a:solidFill>
            <a:srgbClr val="FF7C80"/>
          </a:solidFill>
          <a:effectLst>
            <a:glow rad="101600">
              <a:srgbClr val="FF7C80">
                <a:alpha val="60000"/>
              </a:srgbClr>
            </a:glow>
          </a:effectLst>
        </p:spPr>
        <p:txBody>
          <a:bodyPr vert="eaVert" wrap="square" rtlCol="0">
            <a:spAutoFit/>
          </a:bodyPr>
          <a:lstStyle/>
          <a:p>
            <a:r>
              <a:rPr kumimoji="1" lang="ja-JP" altLang="en-US" sz="6000" b="1" dirty="0">
                <a:effectLst>
                  <a:glow>
                    <a:schemeClr val="bg1"/>
                  </a:glow>
                </a:effectLst>
                <a:ea typeface="游ゴシック" panose="020B0400000000000000" pitchFamily="50" charset="-128"/>
              </a:rPr>
              <a:t>悪因苦果</a:t>
            </a:r>
          </a:p>
        </p:txBody>
      </p:sp>
      <p:sp>
        <p:nvSpPr>
          <p:cNvPr id="14" name="右矢印 13"/>
          <p:cNvSpPr/>
          <p:nvPr/>
        </p:nvSpPr>
        <p:spPr>
          <a:xfrm>
            <a:off x="2957244" y="1147407"/>
            <a:ext cx="730454" cy="57497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4" name="右矢印 23"/>
          <p:cNvSpPr/>
          <p:nvPr/>
        </p:nvSpPr>
        <p:spPr>
          <a:xfrm>
            <a:off x="2955693" y="4437561"/>
            <a:ext cx="732005" cy="61909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Tree>
    <p:custDataLst>
      <p:tags r:id="rId1"/>
    </p:custDataLst>
    <p:extLst>
      <p:ext uri="{BB962C8B-B14F-4D97-AF65-F5344CB8AC3E}">
        <p14:creationId xmlns:p14="http://schemas.microsoft.com/office/powerpoint/2010/main" val="5309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out)">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out)">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20" grpId="0" animBg="1"/>
      <p:bldP spid="21" grpId="0" animBg="1"/>
      <p:bldP spid="22" grpId="0" animBg="1"/>
      <p:bldP spid="23" grpId="0" animBg="1"/>
      <p:bldP spid="14"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975028" y="980728"/>
            <a:ext cx="4186919" cy="415410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7214867" y="715053"/>
            <a:ext cx="1001910" cy="4419784"/>
          </a:xfrm>
          <a:prstGeom prst="rect">
            <a:avLst/>
          </a:prstGeom>
          <a:solidFill>
            <a:srgbClr val="FFFF00"/>
          </a:solidFill>
        </p:spPr>
        <p:txBody>
          <a:bodyPr vert="eaVert" wrap="square" rIns="21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cs typeface="+mn-cs"/>
              </a:rPr>
              <a:t>七仏通誡の偈</a:t>
            </a:r>
          </a:p>
        </p:txBody>
      </p:sp>
      <p:sp>
        <p:nvSpPr>
          <p:cNvPr id="4" name="テキスト ボックス 3"/>
          <p:cNvSpPr txBox="1"/>
          <p:nvPr/>
        </p:nvSpPr>
        <p:spPr>
          <a:xfrm>
            <a:off x="3012010" y="980728"/>
            <a:ext cx="3970318" cy="3902875"/>
          </a:xfrm>
          <a:prstGeom prst="rect">
            <a:avLst/>
          </a:prstGeom>
          <a:solidFill>
            <a:srgbClr val="CCFFFF"/>
          </a:solidFill>
        </p:spPr>
        <p:txBody>
          <a:bodyPr vert="eaVert" wrap="square" rtlCol="0">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ja-JP" altLang="en-US"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rPr>
              <a:t>諸 悪 莫 作 </a:t>
            </a:r>
            <a:endParaRPr kumimoji="1" lang="en-US" altLang="ja-JP"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ja-JP" altLang="en-US"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rPr>
              <a:t>衆 善 奉 行</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ja-JP" altLang="en-US"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rPr>
              <a:t>自 浄 其 意</a:t>
            </a:r>
            <a:endParaRPr kumimoji="1" lang="en-US" altLang="ja-JP"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ja-JP" altLang="en-US" sz="5400" b="1" i="0" u="none" strike="noStrike" kern="1200" cap="none" spc="10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rPr>
              <a:t>是 諸 仏 教</a:t>
            </a:r>
          </a:p>
        </p:txBody>
      </p:sp>
      <p:sp>
        <p:nvSpPr>
          <p:cNvPr id="5" name="テキスト ボックス 4"/>
          <p:cNvSpPr txBox="1"/>
          <p:nvPr/>
        </p:nvSpPr>
        <p:spPr>
          <a:xfrm>
            <a:off x="8245839" y="236285"/>
            <a:ext cx="738664" cy="698155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すべての仏に共通する教え</a:t>
            </a:r>
            <a:r>
              <a:rPr kumimoji="1" lang="en-US" altLang="ja-JP" sz="3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3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81928" y="264513"/>
            <a:ext cx="2893100" cy="6432070"/>
          </a:xfrm>
          <a:prstGeom prst="rect">
            <a:avLst/>
          </a:prstGeom>
          <a:noFill/>
        </p:spPr>
        <p:txBody>
          <a:bodyPr vert="eaVert"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諸の悪は作すこと莫れ。</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衆の善はつつしんで行い、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自らその意を浄</a:t>
            </a:r>
            <a:r>
              <a:rPr kumimoji="1" lang="ja-JP" altLang="en-US" sz="44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く</a:t>
            </a: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これ諸仏の教えなり。</a:t>
            </a:r>
          </a:p>
        </p:txBody>
      </p:sp>
      <p:sp>
        <p:nvSpPr>
          <p:cNvPr id="6" name="テキスト ボックス 5"/>
          <p:cNvSpPr txBox="1"/>
          <p:nvPr/>
        </p:nvSpPr>
        <p:spPr>
          <a:xfrm>
            <a:off x="5741084" y="3042603"/>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ぶ</a:t>
            </a:r>
          </a:p>
        </p:txBody>
      </p:sp>
      <p:sp>
        <p:nvSpPr>
          <p:cNvPr id="9" name="テキスト ボックス 8"/>
          <p:cNvSpPr txBox="1"/>
          <p:nvPr/>
        </p:nvSpPr>
        <p:spPr>
          <a:xfrm>
            <a:off x="4732068" y="1988841"/>
            <a:ext cx="492443" cy="93610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じょう</a:t>
            </a:r>
          </a:p>
        </p:txBody>
      </p:sp>
      <p:sp>
        <p:nvSpPr>
          <p:cNvPr id="10" name="テキスト ボックス 9"/>
          <p:cNvSpPr txBox="1"/>
          <p:nvPr/>
        </p:nvSpPr>
        <p:spPr>
          <a:xfrm>
            <a:off x="3736007" y="3068960"/>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ぶつ</a:t>
            </a:r>
          </a:p>
        </p:txBody>
      </p:sp>
      <p:sp>
        <p:nvSpPr>
          <p:cNvPr id="11" name="テキスト ボックス 10"/>
          <p:cNvSpPr txBox="1"/>
          <p:nvPr/>
        </p:nvSpPr>
        <p:spPr>
          <a:xfrm>
            <a:off x="3736025" y="3862849"/>
            <a:ext cx="492443" cy="91374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きょう</a:t>
            </a:r>
          </a:p>
        </p:txBody>
      </p:sp>
      <p:sp>
        <p:nvSpPr>
          <p:cNvPr id="12" name="テキスト ボックス 11"/>
          <p:cNvSpPr txBox="1"/>
          <p:nvPr/>
        </p:nvSpPr>
        <p:spPr>
          <a:xfrm>
            <a:off x="5709244" y="3837482"/>
            <a:ext cx="492443" cy="95967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ぎょう</a:t>
            </a:r>
          </a:p>
        </p:txBody>
      </p:sp>
      <p:sp>
        <p:nvSpPr>
          <p:cNvPr id="13" name="テキスト ボックス 12"/>
          <p:cNvSpPr txBox="1"/>
          <p:nvPr/>
        </p:nvSpPr>
        <p:spPr>
          <a:xfrm>
            <a:off x="5712526" y="1283203"/>
            <a:ext cx="492443" cy="633629"/>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しゅ</a:t>
            </a:r>
          </a:p>
        </p:txBody>
      </p:sp>
      <p:sp>
        <p:nvSpPr>
          <p:cNvPr id="14" name="テキスト ボックス 13"/>
          <p:cNvSpPr txBox="1"/>
          <p:nvPr/>
        </p:nvSpPr>
        <p:spPr>
          <a:xfrm>
            <a:off x="6691278" y="3068960"/>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まく</a:t>
            </a:r>
          </a:p>
        </p:txBody>
      </p:sp>
      <p:sp>
        <p:nvSpPr>
          <p:cNvPr id="15" name="テキスト ボックス 14"/>
          <p:cNvSpPr txBox="1"/>
          <p:nvPr/>
        </p:nvSpPr>
        <p:spPr>
          <a:xfrm>
            <a:off x="6669507" y="4081017"/>
            <a:ext cx="492443" cy="5501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a:t>
            </a:r>
          </a:p>
        </p:txBody>
      </p:sp>
      <p:sp>
        <p:nvSpPr>
          <p:cNvPr id="16" name="テキスト ボックス 15"/>
          <p:cNvSpPr txBox="1"/>
          <p:nvPr/>
        </p:nvSpPr>
        <p:spPr>
          <a:xfrm>
            <a:off x="4714412" y="1270783"/>
            <a:ext cx="492443" cy="57404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じ</a:t>
            </a:r>
          </a:p>
        </p:txBody>
      </p:sp>
      <p:sp>
        <p:nvSpPr>
          <p:cNvPr id="17" name="テキスト ボックス 16"/>
          <p:cNvSpPr txBox="1"/>
          <p:nvPr/>
        </p:nvSpPr>
        <p:spPr>
          <a:xfrm>
            <a:off x="5694724" y="2144273"/>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ぜん</a:t>
            </a:r>
          </a:p>
        </p:txBody>
      </p:sp>
      <p:sp>
        <p:nvSpPr>
          <p:cNvPr id="18" name="テキスト ボックス 17"/>
          <p:cNvSpPr txBox="1"/>
          <p:nvPr/>
        </p:nvSpPr>
        <p:spPr>
          <a:xfrm>
            <a:off x="6693362" y="2130835"/>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あく</a:t>
            </a:r>
          </a:p>
        </p:txBody>
      </p:sp>
      <p:sp>
        <p:nvSpPr>
          <p:cNvPr id="19" name="テキスト ボックス 18"/>
          <p:cNvSpPr txBox="1"/>
          <p:nvPr/>
        </p:nvSpPr>
        <p:spPr>
          <a:xfrm>
            <a:off x="6689094" y="1268760"/>
            <a:ext cx="492443" cy="64807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しょ</a:t>
            </a:r>
          </a:p>
        </p:txBody>
      </p:sp>
      <p:sp>
        <p:nvSpPr>
          <p:cNvPr id="20" name="テキスト ボックス 19"/>
          <p:cNvSpPr txBox="1"/>
          <p:nvPr/>
        </p:nvSpPr>
        <p:spPr>
          <a:xfrm>
            <a:off x="4750950" y="3025759"/>
            <a:ext cx="492443" cy="62342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ご</a:t>
            </a:r>
          </a:p>
        </p:txBody>
      </p:sp>
      <p:sp>
        <p:nvSpPr>
          <p:cNvPr id="23" name="テキスト ボックス 22"/>
          <p:cNvSpPr txBox="1"/>
          <p:nvPr/>
        </p:nvSpPr>
        <p:spPr>
          <a:xfrm>
            <a:off x="4714411" y="4056614"/>
            <a:ext cx="492443" cy="47983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a:t>
            </a:r>
          </a:p>
        </p:txBody>
      </p:sp>
      <p:sp>
        <p:nvSpPr>
          <p:cNvPr id="24" name="テキスト ボックス 23"/>
          <p:cNvSpPr txBox="1"/>
          <p:nvPr/>
        </p:nvSpPr>
        <p:spPr>
          <a:xfrm>
            <a:off x="3716313" y="1331653"/>
            <a:ext cx="492443" cy="41685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ぜ</a:t>
            </a:r>
          </a:p>
        </p:txBody>
      </p:sp>
      <p:sp>
        <p:nvSpPr>
          <p:cNvPr id="25" name="テキスト ボックス 24"/>
          <p:cNvSpPr txBox="1"/>
          <p:nvPr/>
        </p:nvSpPr>
        <p:spPr>
          <a:xfrm>
            <a:off x="3752469" y="2104359"/>
            <a:ext cx="492443" cy="752262"/>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しょ</a:t>
            </a:r>
          </a:p>
        </p:txBody>
      </p:sp>
      <p:sp>
        <p:nvSpPr>
          <p:cNvPr id="27" name="テキスト ボックス 26"/>
          <p:cNvSpPr txBox="1"/>
          <p:nvPr/>
        </p:nvSpPr>
        <p:spPr>
          <a:xfrm>
            <a:off x="7823538" y="889695"/>
            <a:ext cx="461665" cy="6319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しち</a:t>
            </a:r>
          </a:p>
        </p:txBody>
      </p:sp>
      <p:sp>
        <p:nvSpPr>
          <p:cNvPr id="28" name="テキスト ボックス 27"/>
          <p:cNvSpPr txBox="1"/>
          <p:nvPr/>
        </p:nvSpPr>
        <p:spPr>
          <a:xfrm>
            <a:off x="7817177" y="4300242"/>
            <a:ext cx="461665" cy="39122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げ</a:t>
            </a:r>
          </a:p>
        </p:txBody>
      </p:sp>
      <p:sp>
        <p:nvSpPr>
          <p:cNvPr id="29" name="テキスト ボックス 28"/>
          <p:cNvSpPr txBox="1"/>
          <p:nvPr/>
        </p:nvSpPr>
        <p:spPr>
          <a:xfrm>
            <a:off x="7836645" y="2241853"/>
            <a:ext cx="461665" cy="6319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つう</a:t>
            </a:r>
          </a:p>
        </p:txBody>
      </p:sp>
      <p:sp>
        <p:nvSpPr>
          <p:cNvPr id="31" name="テキスト ボックス 30"/>
          <p:cNvSpPr txBox="1"/>
          <p:nvPr/>
        </p:nvSpPr>
        <p:spPr>
          <a:xfrm>
            <a:off x="7823537" y="1558761"/>
            <a:ext cx="461665" cy="6319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ぶつ</a:t>
            </a:r>
          </a:p>
        </p:txBody>
      </p:sp>
      <p:sp>
        <p:nvSpPr>
          <p:cNvPr id="32" name="テキスト ボックス 31"/>
          <p:cNvSpPr txBox="1"/>
          <p:nvPr/>
        </p:nvSpPr>
        <p:spPr>
          <a:xfrm>
            <a:off x="7836645" y="2924945"/>
            <a:ext cx="461665" cy="6319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かい</a:t>
            </a:r>
          </a:p>
        </p:txBody>
      </p:sp>
      <p:sp>
        <p:nvSpPr>
          <p:cNvPr id="7" name="正方形/長方形 6"/>
          <p:cNvSpPr/>
          <p:nvPr/>
        </p:nvSpPr>
        <p:spPr>
          <a:xfrm>
            <a:off x="2699547" y="4799891"/>
            <a:ext cx="430887" cy="502702"/>
          </a:xfrm>
          <a:prstGeom prst="rect">
            <a:avLst/>
          </a:prstGeom>
        </p:spPr>
        <p:txBody>
          <a:bodyPr vert="eaVert"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なか</a:t>
            </a:r>
          </a:p>
        </p:txBody>
      </p:sp>
    </p:spTree>
    <p:custDataLst>
      <p:tags r:id="rId1"/>
    </p:custDataLst>
    <p:extLst>
      <p:ext uri="{BB962C8B-B14F-4D97-AF65-F5344CB8AC3E}">
        <p14:creationId xmlns:p14="http://schemas.microsoft.com/office/powerpoint/2010/main" val="31268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8" grpId="0"/>
      <p:bldP spid="6" grpId="0"/>
      <p:bldP spid="9" grpId="0"/>
      <p:bldP spid="10" grpId="0"/>
      <p:bldP spid="11" grpId="0"/>
      <p:bldP spid="12" grpId="0"/>
      <p:bldP spid="13" grpId="0"/>
      <p:bldP spid="14" grpId="0"/>
      <p:bldP spid="15" grpId="0"/>
      <p:bldP spid="16" grpId="0"/>
      <p:bldP spid="17" grpId="0"/>
      <p:bldP spid="18" grpId="0"/>
      <p:bldP spid="19" grpId="0"/>
      <p:bldP spid="20" grpId="0"/>
      <p:bldP spid="23" grpId="0"/>
      <p:bldP spid="24" grpId="0"/>
      <p:bldP spid="25" grpId="0"/>
      <p:bldP spid="27" grpId="0"/>
      <p:bldP spid="28" grpId="0"/>
      <p:bldP spid="29" grpId="0"/>
      <p:bldP spid="31" grpId="0"/>
      <p:bldP spid="3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04636" y="310705"/>
            <a:ext cx="5472608" cy="1015663"/>
          </a:xfrm>
          <a:prstGeom prst="rect">
            <a:avLst/>
          </a:prstGeom>
          <a:solidFill>
            <a:srgbClr val="FFFF00"/>
          </a:solid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glow>
                    <a:prstClr val="white"/>
                  </a:glow>
                </a:effectLst>
                <a:uLnTx/>
                <a:uFillTx/>
                <a:latin typeface="游ゴシック" panose="020B0400000000000000" pitchFamily="50" charset="-128"/>
                <a:ea typeface="游ゴシック" panose="020B0400000000000000" pitchFamily="50" charset="-128"/>
                <a:cs typeface="+mn-cs"/>
              </a:rPr>
              <a:t>七仏通誡の偈</a:t>
            </a:r>
          </a:p>
        </p:txBody>
      </p:sp>
      <p:sp>
        <p:nvSpPr>
          <p:cNvPr id="6" name="左矢印 5"/>
          <p:cNvSpPr/>
          <p:nvPr/>
        </p:nvSpPr>
        <p:spPr>
          <a:xfrm rot="16200000">
            <a:off x="4179268" y="1031623"/>
            <a:ext cx="524994" cy="1450048"/>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chemeClr val="bg1">
                  <a:lumMod val="65000"/>
                </a:schemeClr>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1993489" y="2133415"/>
            <a:ext cx="5094902" cy="1446550"/>
          </a:xfrm>
          <a:prstGeom prst="rect">
            <a:avLst/>
          </a:prstGeom>
          <a:solidFill>
            <a:srgbClr val="FF0000"/>
          </a:solidFill>
          <a:effectLst/>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white"/>
                </a:solidFill>
                <a:effectLst/>
                <a:uLnTx/>
                <a:uFillTx/>
                <a:latin typeface="ＤＦ平成明朝体W3" panose="02020309000000000000" pitchFamily="17" charset="-128"/>
                <a:ea typeface="ＤＦ平成明朝体W3" panose="02020309000000000000" pitchFamily="17" charset="-128"/>
                <a:cs typeface="+mn-cs"/>
              </a:rPr>
              <a:t>廃悪修善</a:t>
            </a:r>
          </a:p>
        </p:txBody>
      </p:sp>
      <p:sp>
        <p:nvSpPr>
          <p:cNvPr id="14" name="テキスト ボックス 13"/>
          <p:cNvSpPr txBox="1"/>
          <p:nvPr/>
        </p:nvSpPr>
        <p:spPr>
          <a:xfrm>
            <a:off x="107504" y="3821156"/>
            <a:ext cx="8866872" cy="1015663"/>
          </a:xfrm>
          <a:prstGeom prst="rect">
            <a:avLst/>
          </a:prstGeom>
          <a:noFill/>
          <a:ln w="57150">
            <a:no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悪をやめて善をなす</a:t>
            </a:r>
            <a:endParaRPr kumimoji="1" lang="ja-JP" altLang="en-US" sz="6000" b="1" i="0" u="none" strike="noStrike" kern="1200" cap="none" spc="0" normalizeH="0" baseline="0" noProof="0" dirty="0">
              <a:ln>
                <a:noFill/>
              </a:ln>
              <a:solidFill>
                <a:prstClr val="black"/>
              </a:solidFill>
              <a:effectLst>
                <a:glow rad="177800">
                  <a:prstClr val="white"/>
                </a:glow>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3505661" y="2121588"/>
            <a:ext cx="936104" cy="36933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あ　く</a:t>
            </a:r>
          </a:p>
        </p:txBody>
      </p:sp>
      <p:sp>
        <p:nvSpPr>
          <p:cNvPr id="2" name="テキスト ボックス 1"/>
          <p:cNvSpPr txBox="1"/>
          <p:nvPr/>
        </p:nvSpPr>
        <p:spPr>
          <a:xfrm>
            <a:off x="2507059" y="2121588"/>
            <a:ext cx="936104" cy="36933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は　い</a:t>
            </a:r>
          </a:p>
        </p:txBody>
      </p:sp>
      <p:sp>
        <p:nvSpPr>
          <p:cNvPr id="9" name="テキスト ボックス 8"/>
          <p:cNvSpPr txBox="1"/>
          <p:nvPr/>
        </p:nvSpPr>
        <p:spPr>
          <a:xfrm>
            <a:off x="4732940" y="2095963"/>
            <a:ext cx="936104" cy="36933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し ゅ</a:t>
            </a:r>
          </a:p>
        </p:txBody>
      </p:sp>
      <p:sp>
        <p:nvSpPr>
          <p:cNvPr id="10" name="テキスト ボックス 9"/>
          <p:cNvSpPr txBox="1"/>
          <p:nvPr/>
        </p:nvSpPr>
        <p:spPr>
          <a:xfrm>
            <a:off x="5816902" y="2100187"/>
            <a:ext cx="936104" cy="369332"/>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ぜ　ん</a:t>
            </a:r>
          </a:p>
        </p:txBody>
      </p:sp>
      <p:sp>
        <p:nvSpPr>
          <p:cNvPr id="11" name="テキスト ボックス 10"/>
          <p:cNvSpPr txBox="1"/>
          <p:nvPr/>
        </p:nvSpPr>
        <p:spPr>
          <a:xfrm>
            <a:off x="107504" y="5229200"/>
            <a:ext cx="8866872" cy="1015663"/>
          </a:xfrm>
          <a:prstGeom prst="rect">
            <a:avLst/>
          </a:prstGeom>
          <a:noFill/>
          <a:ln w="57150">
            <a:solidFill>
              <a:srgbClr val="0070C0"/>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仏教の最も基本的な教え</a:t>
            </a:r>
            <a:endParaRPr kumimoji="1" lang="ja-JP" altLang="en-US" sz="6000" b="1" i="0" u="none" strike="noStrike" kern="1200" cap="none" spc="0" normalizeH="0" baseline="0" noProof="0" dirty="0">
              <a:ln>
                <a:noFill/>
              </a:ln>
              <a:solidFill>
                <a:prstClr val="black"/>
              </a:solidFill>
              <a:effectLst>
                <a:glow rad="177800">
                  <a:prstClr val="white"/>
                </a:glow>
              </a:effectLst>
              <a:uLnTx/>
              <a:uFillTx/>
              <a:latin typeface="Calibri"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960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8" grpId="0"/>
      <p:bldP spid="2"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6" y="-99392"/>
            <a:ext cx="9139954" cy="7898493"/>
          </a:xfrm>
          <a:prstGeom prst="rect">
            <a:avLst/>
          </a:prstGeom>
        </p:spPr>
      </p:pic>
      <p:sp>
        <p:nvSpPr>
          <p:cNvPr id="8" name="タイトル 1"/>
          <p:cNvSpPr txBox="1">
            <a:spLocks/>
          </p:cNvSpPr>
          <p:nvPr/>
        </p:nvSpPr>
        <p:spPr>
          <a:xfrm>
            <a:off x="2771800" y="-243408"/>
            <a:ext cx="6389069" cy="1484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effectLst>
                  <a:glow rad="228600">
                    <a:schemeClr val="bg1"/>
                  </a:glow>
                </a:effectLst>
                <a:ea typeface="游ゴシック" panose="020B0400000000000000" pitchFamily="50" charset="-128"/>
              </a:rPr>
              <a:t>『</a:t>
            </a:r>
            <a:r>
              <a:rPr lang="ja-JP" altLang="en-US" sz="6000" b="1" dirty="0">
                <a:effectLst>
                  <a:glow rad="228600">
                    <a:schemeClr val="bg1"/>
                  </a:glow>
                </a:effectLst>
                <a:ea typeface="游ゴシック" panose="020B0400000000000000" pitchFamily="50" charset="-128"/>
              </a:rPr>
              <a:t>歎異抄</a:t>
            </a:r>
            <a:r>
              <a:rPr lang="en-US" altLang="ja-JP" sz="6000" b="1" dirty="0">
                <a:effectLst>
                  <a:glow rad="228600">
                    <a:schemeClr val="bg1"/>
                  </a:glow>
                </a:effectLst>
                <a:ea typeface="游ゴシック" panose="020B0400000000000000" pitchFamily="50" charset="-128"/>
              </a:rPr>
              <a:t>』</a:t>
            </a:r>
            <a:r>
              <a:rPr lang="ja-JP" altLang="en-US" sz="6000" b="1" dirty="0">
                <a:effectLst>
                  <a:glow rad="228600">
                    <a:schemeClr val="bg1"/>
                  </a:glow>
                </a:effectLst>
                <a:ea typeface="游ゴシック" panose="020B0400000000000000" pitchFamily="50" charset="-128"/>
              </a:rPr>
              <a:t>第三条</a:t>
            </a:r>
            <a:endParaRPr lang="en-US" altLang="ja-JP" sz="6000" b="1" dirty="0">
              <a:effectLst>
                <a:glow rad="228600">
                  <a:schemeClr val="bg1"/>
                </a:glow>
              </a:effectLst>
              <a:ea typeface="游ゴシック" panose="020B0400000000000000" pitchFamily="50" charset="-128"/>
            </a:endParaRPr>
          </a:p>
        </p:txBody>
      </p:sp>
      <p:sp>
        <p:nvSpPr>
          <p:cNvPr id="9" name="コンテンツ プレースホルダー 2"/>
          <p:cNvSpPr txBox="1">
            <a:spLocks/>
          </p:cNvSpPr>
          <p:nvPr/>
        </p:nvSpPr>
        <p:spPr>
          <a:xfrm>
            <a:off x="467544" y="4509120"/>
            <a:ext cx="7776864" cy="1965523"/>
          </a:xfrm>
          <a:prstGeom prst="rect">
            <a:avLst/>
          </a:prstGeom>
        </p:spPr>
        <p:txBody>
          <a:bodyPr vert="horz" rtlCol="0">
            <a:noAutofit/>
          </a:bodyPr>
          <a:lst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a:lstStyle>
          <a:p>
            <a:pPr marL="0" indent="0">
              <a:buNone/>
            </a:pPr>
            <a:r>
              <a:rPr lang="en-US" altLang="ja-JP" sz="5400" b="1" dirty="0">
                <a:solidFill>
                  <a:schemeClr val="tx1"/>
                </a:solidFill>
                <a:effectLst>
                  <a:glow rad="228600">
                    <a:schemeClr val="bg1"/>
                  </a:glow>
                </a:effectLst>
                <a:ea typeface="游ゴシック" panose="020B0400000000000000" pitchFamily="50" charset="-128"/>
              </a:rPr>
              <a:t>『</a:t>
            </a:r>
            <a:r>
              <a:rPr lang="ja-JP" altLang="en-US" sz="5400" b="1" dirty="0">
                <a:solidFill>
                  <a:schemeClr val="tx1"/>
                </a:solidFill>
                <a:effectLst>
                  <a:glow rad="228600">
                    <a:schemeClr val="bg1"/>
                  </a:glow>
                </a:effectLst>
                <a:ea typeface="游ゴシック" panose="020B0400000000000000" pitchFamily="50" charset="-128"/>
              </a:rPr>
              <a:t>歎異抄</a:t>
            </a:r>
            <a:r>
              <a:rPr lang="en-US" altLang="ja-JP" sz="5400" b="1" dirty="0">
                <a:solidFill>
                  <a:schemeClr val="tx1"/>
                </a:solidFill>
                <a:effectLst>
                  <a:glow rad="228600">
                    <a:schemeClr val="bg1"/>
                  </a:glow>
                </a:effectLst>
                <a:ea typeface="游ゴシック" panose="020B0400000000000000" pitchFamily="50" charset="-128"/>
              </a:rPr>
              <a:t>』</a:t>
            </a:r>
            <a:r>
              <a:rPr lang="ja-JP" altLang="en-US" sz="5400" b="1" dirty="0">
                <a:solidFill>
                  <a:schemeClr val="tx1"/>
                </a:solidFill>
                <a:effectLst>
                  <a:glow rad="228600">
                    <a:schemeClr val="bg1"/>
                  </a:glow>
                </a:effectLst>
                <a:ea typeface="游ゴシック" panose="020B0400000000000000" pitchFamily="50" charset="-128"/>
              </a:rPr>
              <a:t>で一番有名な悪人正機が説かれている</a:t>
            </a:r>
            <a:endParaRPr lang="en-US" altLang="ja-JP" sz="5400" b="1" dirty="0">
              <a:solidFill>
                <a:schemeClr val="tx1"/>
              </a:solidFill>
              <a:effectLst>
                <a:glow rad="228600">
                  <a:schemeClr val="bg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9667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方体 3"/>
          <p:cNvSpPr/>
          <p:nvPr/>
        </p:nvSpPr>
        <p:spPr>
          <a:xfrm>
            <a:off x="979268" y="4429151"/>
            <a:ext cx="5292000" cy="1512168"/>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直方体 4"/>
          <p:cNvSpPr/>
          <p:nvPr/>
        </p:nvSpPr>
        <p:spPr>
          <a:xfrm>
            <a:off x="979268" y="3361096"/>
            <a:ext cx="5275988" cy="1440160"/>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直方体 5"/>
          <p:cNvSpPr/>
          <p:nvPr/>
        </p:nvSpPr>
        <p:spPr>
          <a:xfrm>
            <a:off x="979268" y="2294375"/>
            <a:ext cx="5275988" cy="1440160"/>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直方体 6"/>
          <p:cNvSpPr/>
          <p:nvPr/>
        </p:nvSpPr>
        <p:spPr>
          <a:xfrm>
            <a:off x="979268" y="1214321"/>
            <a:ext cx="5275988" cy="144016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右中かっこ 10"/>
          <p:cNvSpPr/>
          <p:nvPr/>
        </p:nvSpPr>
        <p:spPr>
          <a:xfrm>
            <a:off x="6364638" y="1214321"/>
            <a:ext cx="432048" cy="3222950"/>
          </a:xfrm>
          <a:prstGeom prst="righ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70C0"/>
              </a:solidFill>
            </a:endParaRPr>
          </a:p>
        </p:txBody>
      </p:sp>
      <p:sp>
        <p:nvSpPr>
          <p:cNvPr id="12" name="右中かっこ 11"/>
          <p:cNvSpPr/>
          <p:nvPr/>
        </p:nvSpPr>
        <p:spPr>
          <a:xfrm>
            <a:off x="6366895" y="4691433"/>
            <a:ext cx="454732" cy="1080120"/>
          </a:xfrm>
          <a:prstGeom prst="righ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70C0"/>
              </a:solidFill>
            </a:endParaRPr>
          </a:p>
        </p:txBody>
      </p:sp>
      <p:sp>
        <p:nvSpPr>
          <p:cNvPr id="13" name="正方形/長方形 12"/>
          <p:cNvSpPr/>
          <p:nvPr/>
        </p:nvSpPr>
        <p:spPr>
          <a:xfrm>
            <a:off x="1665452" y="5043752"/>
            <a:ext cx="3680896" cy="730077"/>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悪業を行う</a:t>
            </a:r>
            <a:endParaRPr kumimoji="1" lang="ja-JP" altLang="en-US" sz="5400" b="1" dirty="0">
              <a:solidFill>
                <a:schemeClr val="tx1"/>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14" name="角丸四角形 13"/>
          <p:cNvSpPr/>
          <p:nvPr/>
        </p:nvSpPr>
        <p:spPr>
          <a:xfrm>
            <a:off x="7115831" y="2401451"/>
            <a:ext cx="1862877" cy="959628"/>
          </a:xfrm>
          <a:prstGeom prst="roundRect">
            <a:avLst/>
          </a:prstGeom>
          <a:noFill/>
          <a:ln w="3810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00B0F0"/>
                </a:solidFill>
                <a:effectLst>
                  <a:glow rad="127000">
                    <a:schemeClr val="bg1"/>
                  </a:glow>
                </a:effectLst>
                <a:latin typeface="游ゴシック" panose="020B0400000000000000" pitchFamily="50" charset="-128"/>
                <a:ea typeface="游ゴシック" panose="020B0400000000000000" pitchFamily="50" charset="-128"/>
              </a:rPr>
              <a:t>善人</a:t>
            </a:r>
          </a:p>
        </p:txBody>
      </p:sp>
      <p:sp>
        <p:nvSpPr>
          <p:cNvPr id="15" name="正方形/長方形 14"/>
          <p:cNvSpPr/>
          <p:nvPr/>
        </p:nvSpPr>
        <p:spPr>
          <a:xfrm>
            <a:off x="7099782" y="4683039"/>
            <a:ext cx="1920664" cy="1316552"/>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悪人</a:t>
            </a:r>
          </a:p>
        </p:txBody>
      </p:sp>
      <p:sp>
        <p:nvSpPr>
          <p:cNvPr id="17" name="正方形/長方形 16"/>
          <p:cNvSpPr/>
          <p:nvPr/>
        </p:nvSpPr>
        <p:spPr>
          <a:xfrm>
            <a:off x="1373957" y="3909556"/>
            <a:ext cx="4471814" cy="730077"/>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世俗の善を修す</a:t>
            </a:r>
          </a:p>
        </p:txBody>
      </p:sp>
      <p:sp>
        <p:nvSpPr>
          <p:cNvPr id="18" name="正方形/長方形 17"/>
          <p:cNvSpPr/>
          <p:nvPr/>
        </p:nvSpPr>
        <p:spPr>
          <a:xfrm>
            <a:off x="964472" y="2831152"/>
            <a:ext cx="5290784" cy="730077"/>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仏教の戒律を守る</a:t>
            </a:r>
          </a:p>
        </p:txBody>
      </p:sp>
      <p:sp>
        <p:nvSpPr>
          <p:cNvPr id="19" name="正方形/長方形 18"/>
          <p:cNvSpPr/>
          <p:nvPr/>
        </p:nvSpPr>
        <p:spPr>
          <a:xfrm>
            <a:off x="930349" y="1794053"/>
            <a:ext cx="5151102" cy="730077"/>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仏教の教えを修す</a:t>
            </a:r>
          </a:p>
        </p:txBody>
      </p:sp>
      <p:sp>
        <p:nvSpPr>
          <p:cNvPr id="16" name="テキスト ボックス 15"/>
          <p:cNvSpPr txBox="1"/>
          <p:nvPr/>
        </p:nvSpPr>
        <p:spPr>
          <a:xfrm>
            <a:off x="1187624" y="253389"/>
            <a:ext cx="7175802" cy="707886"/>
          </a:xfrm>
          <a:prstGeom prst="rect">
            <a:avLst/>
          </a:prstGeom>
          <a:noFill/>
          <a:ln w="12700">
            <a:noFill/>
          </a:ln>
        </p:spPr>
        <p:txBody>
          <a:bodyPr vert="horz" wrap="square" rtlCol="0">
            <a:spAutoFit/>
          </a:bodyPr>
          <a:lstStyle/>
          <a:p>
            <a:pPr algn="ct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仏説観無量寿経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（観経）</a:t>
            </a:r>
            <a:endParaRPr kumimoji="1" lang="ja-JP" altLang="en-US" sz="4000" b="1" dirty="0">
              <a:effectLst>
                <a:glow rad="177800">
                  <a:schemeClr val="bg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3892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3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4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11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3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outVertical)">
                                      <p:cBhvr>
                                        <p:cTn id="40" dur="500"/>
                                        <p:tgtEl>
                                          <p:spTgt spid="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p:bldP spid="14" grpId="0"/>
      <p:bldP spid="15"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1608455" y="551987"/>
            <a:ext cx="4001839" cy="1440160"/>
          </a:xfrm>
          <a:prstGeom prst="ellipse">
            <a:avLst/>
          </a:prstGeom>
          <a:solidFill>
            <a:srgbClr val="FFFF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chemeClr val="tx1"/>
                </a:solidFill>
                <a:effectLst>
                  <a:glow rad="177800">
                    <a:schemeClr val="bg1"/>
                  </a:glow>
                </a:effectLst>
                <a:latin typeface="游ゴシック" panose="020B0400000000000000" pitchFamily="50" charset="-128"/>
                <a:ea typeface="游ゴシック" panose="020B0400000000000000" pitchFamily="50" charset="-128"/>
              </a:rPr>
              <a:t>仏陀</a:t>
            </a:r>
          </a:p>
        </p:txBody>
      </p:sp>
      <p:sp>
        <p:nvSpPr>
          <p:cNvPr id="4" name="角丸四角形 3"/>
          <p:cNvSpPr/>
          <p:nvPr/>
        </p:nvSpPr>
        <p:spPr>
          <a:xfrm>
            <a:off x="2451708" y="2346114"/>
            <a:ext cx="2315334" cy="959628"/>
          </a:xfrm>
          <a:prstGeom prst="roundRect">
            <a:avLst/>
          </a:prstGeom>
          <a:noFill/>
          <a:ln w="3810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00B0F0"/>
                </a:solidFill>
                <a:effectLst>
                  <a:glow rad="127000">
                    <a:schemeClr val="bg1"/>
                  </a:glow>
                </a:effectLst>
                <a:latin typeface="游ゴシック" panose="020B0400000000000000" pitchFamily="50" charset="-128"/>
                <a:ea typeface="游ゴシック" panose="020B0400000000000000" pitchFamily="50" charset="-128"/>
              </a:rPr>
              <a:t>善人</a:t>
            </a:r>
          </a:p>
        </p:txBody>
      </p:sp>
      <p:sp>
        <p:nvSpPr>
          <p:cNvPr id="5" name="正方形/長方形 4"/>
          <p:cNvSpPr/>
          <p:nvPr/>
        </p:nvSpPr>
        <p:spPr>
          <a:xfrm>
            <a:off x="2353869" y="4589863"/>
            <a:ext cx="2520280" cy="1316552"/>
          </a:xfrm>
          <a:prstGeom prst="rect">
            <a:avLst/>
          </a:prstGeom>
          <a:noFill/>
          <a:ln w="38100">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悪人</a:t>
            </a:r>
          </a:p>
        </p:txBody>
      </p:sp>
      <p:sp>
        <p:nvSpPr>
          <p:cNvPr id="10" name="円/楕円 9"/>
          <p:cNvSpPr/>
          <p:nvPr/>
        </p:nvSpPr>
        <p:spPr>
          <a:xfrm>
            <a:off x="384439" y="2333748"/>
            <a:ext cx="1969430" cy="86409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近い</a:t>
            </a:r>
          </a:p>
        </p:txBody>
      </p:sp>
      <p:sp>
        <p:nvSpPr>
          <p:cNvPr id="11" name="円/楕円 10"/>
          <p:cNvSpPr/>
          <p:nvPr/>
        </p:nvSpPr>
        <p:spPr>
          <a:xfrm>
            <a:off x="384439" y="4846601"/>
            <a:ext cx="1969430" cy="86409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遠い</a:t>
            </a:r>
          </a:p>
        </p:txBody>
      </p:sp>
      <p:sp>
        <p:nvSpPr>
          <p:cNvPr id="12" name="テキスト ボックス 11"/>
          <p:cNvSpPr txBox="1"/>
          <p:nvPr/>
        </p:nvSpPr>
        <p:spPr>
          <a:xfrm>
            <a:off x="4767043" y="2410429"/>
            <a:ext cx="3837406" cy="830997"/>
          </a:xfrm>
          <a:prstGeom prst="rect">
            <a:avLst/>
          </a:prstGeom>
          <a:solidFill>
            <a:srgbClr val="00B0F0"/>
          </a:solidFill>
        </p:spPr>
        <p:txBody>
          <a:bodyPr vert="horz" wrap="square" rtlCol="0">
            <a:spAutoFit/>
          </a:bodyPr>
          <a:lstStyle/>
          <a:p>
            <a:r>
              <a:rPr kumimoji="1" lang="ja-JP" altLang="en-US" sz="4800" b="1" dirty="0">
                <a:solidFill>
                  <a:schemeClr val="bg1"/>
                </a:solidFill>
              </a:rPr>
              <a:t>救われやすい</a:t>
            </a:r>
          </a:p>
        </p:txBody>
      </p:sp>
      <p:sp>
        <p:nvSpPr>
          <p:cNvPr id="14" name="下矢印 13"/>
          <p:cNvSpPr/>
          <p:nvPr/>
        </p:nvSpPr>
        <p:spPr>
          <a:xfrm>
            <a:off x="901102" y="3305741"/>
            <a:ext cx="936104" cy="145875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テキスト ボックス 8"/>
          <p:cNvSpPr txBox="1"/>
          <p:nvPr/>
        </p:nvSpPr>
        <p:spPr>
          <a:xfrm>
            <a:off x="5076056" y="918124"/>
            <a:ext cx="2828500" cy="707886"/>
          </a:xfrm>
          <a:prstGeom prst="rect">
            <a:avLst/>
          </a:prstGeom>
          <a:solidFill>
            <a:srgbClr val="FFFF00"/>
          </a:solidFill>
        </p:spPr>
        <p:txBody>
          <a:bodyPr vert="horz" wrap="squar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最高の善人</a:t>
            </a:r>
          </a:p>
        </p:txBody>
      </p:sp>
      <p:sp>
        <p:nvSpPr>
          <p:cNvPr id="15" name="テキスト ボックス 14"/>
          <p:cNvSpPr txBox="1"/>
          <p:nvPr/>
        </p:nvSpPr>
        <p:spPr>
          <a:xfrm>
            <a:off x="4767043" y="4736355"/>
            <a:ext cx="3549373" cy="830997"/>
          </a:xfrm>
          <a:prstGeom prst="rect">
            <a:avLst/>
          </a:prstGeom>
          <a:solidFill>
            <a:srgbClr val="FF0000"/>
          </a:solidFill>
        </p:spPr>
        <p:txBody>
          <a:bodyPr vert="horz" wrap="square" rtlCol="0">
            <a:spAutoFit/>
          </a:bodyPr>
          <a:lstStyle/>
          <a:p>
            <a:r>
              <a:rPr kumimoji="1" lang="ja-JP" altLang="en-US" sz="4800" b="1" dirty="0">
                <a:solidFill>
                  <a:schemeClr val="bg1"/>
                </a:solidFill>
              </a:rPr>
              <a:t>救われにくい</a:t>
            </a:r>
          </a:p>
        </p:txBody>
      </p:sp>
    </p:spTree>
    <p:custDataLst>
      <p:tags r:id="rId1"/>
    </p:custDataLst>
    <p:extLst>
      <p:ext uri="{BB962C8B-B14F-4D97-AF65-F5344CB8AC3E}">
        <p14:creationId xmlns:p14="http://schemas.microsoft.com/office/powerpoint/2010/main" val="36806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P spid="12" grpId="0" animBg="1"/>
      <p:bldP spid="14" grpId="0" animBg="1"/>
      <p:bldP spid="9"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77424" y="465229"/>
            <a:ext cx="8604448" cy="2585323"/>
          </a:xfrm>
          <a:prstGeom prst="rect">
            <a:avLst/>
          </a:prstGeom>
          <a:noFill/>
          <a:ln w="38100">
            <a:noFill/>
          </a:ln>
          <a:effectLst/>
        </p:spPr>
        <p:txBody>
          <a:bodyPr vert="horz"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仏陀に近い</a:t>
            </a:r>
            <a:r>
              <a:rPr kumimoji="1" lang="ja-JP" altLang="en-US" sz="5400" b="1" dirty="0">
                <a:solidFill>
                  <a:srgbClr val="00B0F0"/>
                </a:solidFill>
                <a:latin typeface="游ゴシック" panose="020B0400000000000000" pitchFamily="50" charset="-128"/>
                <a:ea typeface="游ゴシック" panose="020B0400000000000000" pitchFamily="50" charset="-128"/>
              </a:rPr>
              <a:t>善人</a:t>
            </a:r>
            <a:r>
              <a:rPr kumimoji="1" lang="ja-JP" altLang="en-US" sz="5400" b="1" dirty="0">
                <a:latin typeface="游ゴシック" panose="020B0400000000000000" pitchFamily="50" charset="-128"/>
                <a:ea typeface="游ゴシック" panose="020B0400000000000000" pitchFamily="50" charset="-128"/>
              </a:rPr>
              <a:t>が</a:t>
            </a:r>
            <a:endParaRPr kumimoji="1" lang="en-US" altLang="ja-JP" sz="5400" b="1" dirty="0">
              <a:latin typeface="游ゴシック" panose="020B0400000000000000" pitchFamily="50" charset="-128"/>
              <a:ea typeface="游ゴシック" panose="020B0400000000000000" pitchFamily="50" charset="-128"/>
            </a:endParaRPr>
          </a:p>
          <a:p>
            <a:pPr algn="ctr"/>
            <a:r>
              <a:rPr kumimoji="1" lang="ja-JP" altLang="en-US" sz="5400" b="1" dirty="0">
                <a:solidFill>
                  <a:srgbClr val="FF0000"/>
                </a:solidFill>
                <a:latin typeface="游ゴシック" panose="020B0400000000000000" pitchFamily="50" charset="-128"/>
                <a:ea typeface="游ゴシック" panose="020B0400000000000000" pitchFamily="50" charset="-128"/>
              </a:rPr>
              <a:t>悪人</a:t>
            </a:r>
            <a:r>
              <a:rPr kumimoji="1" lang="ja-JP" altLang="en-US" sz="5400" b="1" dirty="0">
                <a:latin typeface="游ゴシック" panose="020B0400000000000000" pitchFamily="50" charset="-128"/>
                <a:ea typeface="游ゴシック" panose="020B0400000000000000" pitchFamily="50" charset="-128"/>
              </a:rPr>
              <a:t>より救われやすいのは当然といえる</a:t>
            </a:r>
          </a:p>
        </p:txBody>
      </p:sp>
      <p:sp>
        <p:nvSpPr>
          <p:cNvPr id="2" name="下矢印 1"/>
          <p:cNvSpPr/>
          <p:nvPr/>
        </p:nvSpPr>
        <p:spPr>
          <a:xfrm>
            <a:off x="3859568" y="3458851"/>
            <a:ext cx="1440160" cy="6419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テキスト ボックス 4"/>
          <p:cNvSpPr txBox="1"/>
          <p:nvPr/>
        </p:nvSpPr>
        <p:spPr>
          <a:xfrm>
            <a:off x="611560" y="4536181"/>
            <a:ext cx="8137095" cy="923330"/>
          </a:xfrm>
          <a:prstGeom prst="rect">
            <a:avLst/>
          </a:prstGeom>
          <a:noFill/>
          <a:ln>
            <a:noFill/>
          </a:ln>
        </p:spPr>
        <p:txBody>
          <a:bodyPr vert="horz"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だから</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歎異抄</a:t>
            </a:r>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では</a:t>
            </a:r>
            <a:r>
              <a:rPr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493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42712" y="192688"/>
            <a:ext cx="3139321" cy="6407004"/>
          </a:xfrm>
          <a:prstGeom prst="rect">
            <a:avLst/>
          </a:prstGeom>
          <a:solidFill>
            <a:schemeClr val="tx2"/>
          </a:solidFill>
        </p:spPr>
        <p:txBody>
          <a:bodyPr vert="eaVert" wrap="square" rtlCol="0">
            <a:spAutoFit/>
          </a:bodyPr>
          <a:lstStyle/>
          <a:p>
            <a:r>
              <a:rPr lang="ja-JP" altLang="en-US" sz="4800" b="1" dirty="0" err="1">
                <a:solidFill>
                  <a:schemeClr val="bg1"/>
                </a:solidFill>
                <a:latin typeface="游ゴシック" panose="020B0400000000000000" pitchFamily="50" charset="-128"/>
                <a:ea typeface="游ゴシック" panose="020B0400000000000000" pitchFamily="50" charset="-128"/>
              </a:rPr>
              <a:t>しかるを</a:t>
            </a:r>
            <a:r>
              <a:rPr lang="ja-JP" altLang="en-US" sz="4800" b="1" dirty="0">
                <a:solidFill>
                  <a:schemeClr val="bg1"/>
                </a:solidFill>
                <a:latin typeface="游ゴシック" panose="020B0400000000000000" pitchFamily="50" charset="-128"/>
                <a:ea typeface="游ゴシック" panose="020B0400000000000000" pitchFamily="50" charset="-128"/>
              </a:rPr>
              <a:t>世のひとつねにいはく、「悪人なほ往生す。いかにいはんや善人をや」。</a:t>
            </a:r>
            <a:r>
              <a:rPr lang="ja-JP" altLang="en-US" sz="28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898431" y="179314"/>
            <a:ext cx="3877985" cy="6665312"/>
          </a:xfrm>
          <a:prstGeom prst="rect">
            <a:avLst/>
          </a:prstGeom>
          <a:solidFill>
            <a:schemeClr val="bg1"/>
          </a:solidFill>
          <a:effectLst>
            <a:softEdge rad="63500"/>
          </a:effectLst>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ところが世間の人は普通、「悪人でさえ往生するのだから、まして善人はいうまでもない」といいます。</a:t>
            </a:r>
            <a:r>
              <a:rPr lang="ja-JP" altLang="en-US" sz="2800" b="1" dirty="0"/>
              <a:t>　　　　　　　　　</a:t>
            </a:r>
            <a:endParaRPr kumimoji="1" lang="ja-JP" altLang="en-US"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02219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24128" y="187108"/>
            <a:ext cx="3139321" cy="6407004"/>
          </a:xfrm>
          <a:prstGeom prst="rect">
            <a:avLst/>
          </a:prstGeom>
          <a:solidFill>
            <a:schemeClr val="tx2"/>
          </a:solidFill>
        </p:spPr>
        <p:txBody>
          <a:bodyPr vert="eaVert" wrap="square" rtlCol="0">
            <a:spAutoFit/>
          </a:bodyPr>
          <a:lstStyle/>
          <a:p>
            <a:r>
              <a:rPr lang="ja-JP" altLang="en-US" sz="4800" b="1" dirty="0" err="1">
                <a:solidFill>
                  <a:schemeClr val="bg1"/>
                </a:solidFill>
                <a:latin typeface="游ゴシック" panose="020B0400000000000000" pitchFamily="50" charset="-128"/>
                <a:ea typeface="游ゴシック" panose="020B0400000000000000" pitchFamily="50" charset="-128"/>
              </a:rPr>
              <a:t>しかるを</a:t>
            </a:r>
            <a:r>
              <a:rPr lang="ja-JP" altLang="en-US" sz="4800" b="1" dirty="0">
                <a:solidFill>
                  <a:schemeClr val="bg1"/>
                </a:solidFill>
                <a:latin typeface="游ゴシック" panose="020B0400000000000000" pitchFamily="50" charset="-128"/>
                <a:ea typeface="游ゴシック" panose="020B0400000000000000" pitchFamily="50" charset="-128"/>
              </a:rPr>
              <a:t>世のひとつねにいはく、「悪人なほ往生す。いかにいはんや善人をや」。</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7" name="等号 6"/>
          <p:cNvSpPr/>
          <p:nvPr/>
        </p:nvSpPr>
        <p:spPr>
          <a:xfrm>
            <a:off x="4850892" y="2708920"/>
            <a:ext cx="823760" cy="864096"/>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8" name="テキスト ボックス 7"/>
          <p:cNvSpPr txBox="1"/>
          <p:nvPr/>
        </p:nvSpPr>
        <p:spPr>
          <a:xfrm>
            <a:off x="3645764" y="3390610"/>
            <a:ext cx="1015663" cy="2999543"/>
          </a:xfrm>
          <a:prstGeom prst="rect">
            <a:avLst/>
          </a:prstGeom>
          <a:noFill/>
          <a:ln w="38100">
            <a:noFill/>
          </a:ln>
        </p:spPr>
        <p:txBody>
          <a:bodyPr vert="eaVert" wrap="square" rtlCol="0">
            <a:spAutoFit/>
          </a:bodyPr>
          <a:lstStyle/>
          <a:p>
            <a:pPr algn="ctr"/>
            <a:r>
              <a:rPr kumimoji="1" lang="ja-JP" altLang="en-US" sz="5400" b="1" dirty="0">
                <a:solidFill>
                  <a:srgbClr val="FF0000"/>
                </a:solidFill>
                <a:ea typeface="游ゴシック" panose="020B0400000000000000" pitchFamily="50" charset="-128"/>
              </a:rPr>
              <a:t>悪人傍機</a:t>
            </a:r>
          </a:p>
        </p:txBody>
      </p:sp>
      <p:sp>
        <p:nvSpPr>
          <p:cNvPr id="9" name="テキスト ボックス 8"/>
          <p:cNvSpPr txBox="1"/>
          <p:nvPr/>
        </p:nvSpPr>
        <p:spPr>
          <a:xfrm>
            <a:off x="3653404" y="187108"/>
            <a:ext cx="1015663" cy="2895458"/>
          </a:xfrm>
          <a:prstGeom prst="rect">
            <a:avLst/>
          </a:prstGeom>
          <a:noFill/>
          <a:ln w="38100">
            <a:noFill/>
          </a:ln>
        </p:spPr>
        <p:txBody>
          <a:bodyPr vert="eaVert" wrap="square" rtlCol="0">
            <a:spAutoFit/>
          </a:bodyPr>
          <a:lstStyle/>
          <a:p>
            <a:pPr algn="ctr"/>
            <a:r>
              <a:rPr kumimoji="1" lang="ja-JP" altLang="en-US" sz="5400" b="1" dirty="0">
                <a:solidFill>
                  <a:srgbClr val="00B0F0"/>
                </a:solidFill>
                <a:ea typeface="游ゴシック" panose="020B0400000000000000" pitchFamily="50" charset="-128"/>
              </a:rPr>
              <a:t>善人正機</a:t>
            </a:r>
          </a:p>
        </p:txBody>
      </p:sp>
      <p:sp>
        <p:nvSpPr>
          <p:cNvPr id="12" name="テキスト ボックス 11"/>
          <p:cNvSpPr txBox="1"/>
          <p:nvPr/>
        </p:nvSpPr>
        <p:spPr>
          <a:xfrm>
            <a:off x="461619" y="1326222"/>
            <a:ext cx="1015663" cy="3629492"/>
          </a:xfrm>
          <a:prstGeom prst="rect">
            <a:avLst/>
          </a:prstGeom>
          <a:noFill/>
          <a:ln w="57150">
            <a:noFill/>
          </a:ln>
        </p:spPr>
        <p:txBody>
          <a:bodyPr vert="eaVert" wrap="square" rtlCol="0">
            <a:spAutoFit/>
          </a:bodyPr>
          <a:lstStyle/>
          <a:p>
            <a:r>
              <a:rPr kumimoji="1" lang="ja-JP" altLang="en-US" sz="5400" b="1" dirty="0">
                <a:effectLst>
                  <a:glow rad="127000">
                    <a:schemeClr val="bg1"/>
                  </a:glow>
                </a:effectLst>
                <a:ea typeface="游ゴシック" panose="020B0400000000000000" pitchFamily="50" charset="-128"/>
              </a:rPr>
              <a:t>仏教の常識</a:t>
            </a:r>
          </a:p>
        </p:txBody>
      </p:sp>
      <p:sp>
        <p:nvSpPr>
          <p:cNvPr id="13" name="テキスト ボックス 12"/>
          <p:cNvSpPr txBox="1"/>
          <p:nvPr/>
        </p:nvSpPr>
        <p:spPr>
          <a:xfrm>
            <a:off x="1605809" y="1326222"/>
            <a:ext cx="1015663" cy="3629492"/>
          </a:xfrm>
          <a:prstGeom prst="rect">
            <a:avLst/>
          </a:prstGeom>
          <a:noFill/>
          <a:ln w="57150">
            <a:noFill/>
          </a:ln>
        </p:spPr>
        <p:txBody>
          <a:bodyPr vert="eaVert" wrap="square" rtlCol="0">
            <a:spAutoFit/>
          </a:bodyPr>
          <a:lstStyle/>
          <a:p>
            <a:r>
              <a:rPr kumimoji="1" lang="ja-JP" altLang="en-US" sz="5400" b="1" dirty="0">
                <a:effectLst>
                  <a:glow rad="127000">
                    <a:schemeClr val="bg1"/>
                  </a:glow>
                </a:effectLst>
                <a:ea typeface="游ゴシック" panose="020B0400000000000000" pitchFamily="50" charset="-128"/>
              </a:rPr>
              <a:t>世間の常識</a:t>
            </a:r>
          </a:p>
        </p:txBody>
      </p:sp>
      <p:sp>
        <p:nvSpPr>
          <p:cNvPr id="2" name="右矢印 1"/>
          <p:cNvSpPr/>
          <p:nvPr/>
        </p:nvSpPr>
        <p:spPr>
          <a:xfrm rot="10800000">
            <a:off x="2621472" y="2600908"/>
            <a:ext cx="970546" cy="108012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22748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2" grpId="0"/>
      <p:bldP spid="13"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43808" y="215908"/>
            <a:ext cx="2400657" cy="6453336"/>
          </a:xfrm>
          <a:prstGeom prst="rect">
            <a:avLst/>
          </a:prstGeom>
          <a:no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仏教の廃悪修善の教えからすると</a:t>
            </a:r>
            <a:r>
              <a:rPr kumimoji="1" lang="ja-JP" altLang="en-US" sz="4800" b="1" dirty="0">
                <a:solidFill>
                  <a:srgbClr val="00B0F0"/>
                </a:solidFill>
                <a:latin typeface="游ゴシック" panose="020B0400000000000000" pitchFamily="50" charset="-128"/>
                <a:ea typeface="游ゴシック" panose="020B0400000000000000" pitchFamily="50" charset="-128"/>
              </a:rPr>
              <a:t>善人正機</a:t>
            </a:r>
            <a:r>
              <a:rPr kumimoji="1" lang="ja-JP" altLang="en-US" sz="4800" b="1" dirty="0">
                <a:latin typeface="游ゴシック" panose="020B0400000000000000" pitchFamily="50" charset="-128"/>
                <a:ea typeface="游ゴシック" panose="020B0400000000000000" pitchFamily="50" charset="-128"/>
              </a:rPr>
              <a:t>は間違いとはいえない</a:t>
            </a:r>
          </a:p>
        </p:txBody>
      </p:sp>
      <p:sp>
        <p:nvSpPr>
          <p:cNvPr id="7" name="テキスト ボックス 6"/>
          <p:cNvSpPr txBox="1"/>
          <p:nvPr/>
        </p:nvSpPr>
        <p:spPr>
          <a:xfrm>
            <a:off x="1218982" y="215908"/>
            <a:ext cx="923330" cy="6453336"/>
          </a:xfrm>
          <a:prstGeom prst="rect">
            <a:avLst/>
          </a:prstGeom>
          <a:no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しかし親鸞聖人は</a:t>
            </a:r>
            <a:r>
              <a:rPr kumimoji="1" lang="en-US" altLang="ja-JP" sz="4800" b="1" dirty="0">
                <a:latin typeface="游ゴシック" panose="020B0400000000000000" pitchFamily="50" charset="-128"/>
                <a:ea typeface="游ゴシック" panose="020B0400000000000000" pitchFamily="50" charset="-128"/>
              </a:rPr>
              <a:t>…</a:t>
            </a:r>
            <a:endParaRPr kumimoji="1" lang="ja-JP" altLang="en-US" sz="48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xmlns="" id="{5FB670D4-4915-47E7-8A74-015FDA5C9310}"/>
              </a:ext>
            </a:extLst>
          </p:cNvPr>
          <p:cNvSpPr txBox="1"/>
          <p:nvPr/>
        </p:nvSpPr>
        <p:spPr>
          <a:xfrm>
            <a:off x="5724128" y="187108"/>
            <a:ext cx="3139321" cy="6407004"/>
          </a:xfrm>
          <a:prstGeom prst="rect">
            <a:avLst/>
          </a:prstGeom>
          <a:solidFill>
            <a:schemeClr val="tx2"/>
          </a:solidFill>
        </p:spPr>
        <p:txBody>
          <a:bodyPr vert="eaVert" wrap="square" rtlCol="0">
            <a:spAutoFit/>
          </a:bodyPr>
          <a:lstStyle/>
          <a:p>
            <a:r>
              <a:rPr lang="ja-JP" altLang="en-US" sz="4800" b="1" dirty="0" err="1">
                <a:solidFill>
                  <a:schemeClr val="bg1"/>
                </a:solidFill>
                <a:latin typeface="游ゴシック" panose="020B0400000000000000" pitchFamily="50" charset="-128"/>
                <a:ea typeface="游ゴシック" panose="020B0400000000000000" pitchFamily="50" charset="-128"/>
              </a:rPr>
              <a:t>しかるを</a:t>
            </a:r>
            <a:r>
              <a:rPr lang="ja-JP" altLang="en-US" sz="4800" b="1" dirty="0">
                <a:solidFill>
                  <a:schemeClr val="bg1"/>
                </a:solidFill>
                <a:latin typeface="游ゴシック" panose="020B0400000000000000" pitchFamily="50" charset="-128"/>
                <a:ea typeface="游ゴシック" panose="020B0400000000000000" pitchFamily="50" charset="-128"/>
              </a:rPr>
              <a:t>世のひとつねにいはく、「悪人なほ往生す。いかにいはんや善人をや」。</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14235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012160" y="97801"/>
            <a:ext cx="2400657" cy="6570633"/>
          </a:xfrm>
          <a:prstGeom prst="rect">
            <a:avLst/>
          </a:prstGeom>
          <a:solidFill>
            <a:schemeClr val="tx2"/>
          </a:solidFill>
          <a:effectLst/>
        </p:spPr>
        <p:txBody>
          <a:bodyPr vert="eaVert" wrap="square" rtlCol="0">
            <a:spAutoFit/>
          </a:bodyPr>
          <a:lstStyle/>
          <a:p>
            <a:r>
              <a:rPr kumimoji="1" lang="ja-JP" altLang="en-US" sz="4800" b="1" dirty="0">
                <a:solidFill>
                  <a:schemeClr val="bg1"/>
                </a:solidFill>
                <a:latin typeface="游ゴシック" panose="020B0400000000000000" pitchFamily="50" charset="-128"/>
                <a:ea typeface="游ゴシック" panose="020B0400000000000000" pitchFamily="50" charset="-128"/>
              </a:rPr>
              <a:t>「善人</a:t>
            </a:r>
            <a:r>
              <a:rPr kumimoji="1" lang="ja-JP" altLang="en-US" sz="4800" b="1" dirty="0" err="1">
                <a:solidFill>
                  <a:schemeClr val="bg1"/>
                </a:solidFill>
                <a:latin typeface="游ゴシック" panose="020B0400000000000000" pitchFamily="50" charset="-128"/>
                <a:ea typeface="游ゴシック" panose="020B0400000000000000" pitchFamily="50" charset="-128"/>
              </a:rPr>
              <a:t>なほもつて</a:t>
            </a:r>
            <a:r>
              <a:rPr kumimoji="1" lang="ja-JP" altLang="en-US" sz="4800" b="1" dirty="0">
                <a:solidFill>
                  <a:schemeClr val="bg1"/>
                </a:solidFill>
                <a:latin typeface="游ゴシック" panose="020B0400000000000000" pitchFamily="50" charset="-128"/>
                <a:ea typeface="游ゴシック" panose="020B0400000000000000" pitchFamily="50" charset="-128"/>
              </a:rPr>
              <a:t>往生をとぐ。いはんや悪人をや。」</a:t>
            </a:r>
            <a:endParaRPr kumimoji="1"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4559559" y="237016"/>
            <a:ext cx="1015663" cy="3096344"/>
          </a:xfrm>
          <a:prstGeom prst="rect">
            <a:avLst/>
          </a:prstGeom>
          <a:noFill/>
          <a:ln w="57150">
            <a:noFill/>
          </a:ln>
        </p:spPr>
        <p:txBody>
          <a:bodyPr vert="eaVert"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悪人正機</a:t>
            </a:r>
          </a:p>
        </p:txBody>
      </p:sp>
      <p:sp>
        <p:nvSpPr>
          <p:cNvPr id="4" name="テキスト ボックス 3"/>
          <p:cNvSpPr txBox="1"/>
          <p:nvPr/>
        </p:nvSpPr>
        <p:spPr>
          <a:xfrm>
            <a:off x="4667275" y="3212976"/>
            <a:ext cx="861774" cy="2948106"/>
          </a:xfrm>
          <a:prstGeom prst="rect">
            <a:avLst/>
          </a:prstGeom>
          <a:noFill/>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を説かれ</a:t>
            </a:r>
            <a:r>
              <a:rPr kumimoji="1" lang="ja-JP" altLang="en-US" sz="4400" b="1" dirty="0"/>
              <a:t>る</a:t>
            </a:r>
          </a:p>
        </p:txBody>
      </p:sp>
      <p:pic>
        <p:nvPicPr>
          <p:cNvPr id="6" name="図 5">
            <a:extLst>
              <a:ext uri="{FF2B5EF4-FFF2-40B4-BE49-F238E27FC236}">
                <a16:creationId xmlns:a16="http://schemas.microsoft.com/office/drawing/2014/main" xmlns="" id="{D7C0B6CE-178B-AE9F-40CF-B35B36C050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069" y="620688"/>
            <a:ext cx="7241118" cy="9317427"/>
          </a:xfrm>
          <a:prstGeom prst="rect">
            <a:avLst/>
          </a:prstGeom>
        </p:spPr>
      </p:pic>
    </p:spTree>
    <p:custDataLst>
      <p:tags r:id="rId1"/>
    </p:custDataLst>
    <p:extLst>
      <p:ext uri="{BB962C8B-B14F-4D97-AF65-F5344CB8AC3E}">
        <p14:creationId xmlns:p14="http://schemas.microsoft.com/office/powerpoint/2010/main" val="40049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xmlns="" id="{56DFE049-2496-40AD-9E1E-E563913F444E}"/>
              </a:ext>
            </a:extLst>
          </p:cNvPr>
          <p:cNvGrpSpPr/>
          <p:nvPr/>
        </p:nvGrpSpPr>
        <p:grpSpPr>
          <a:xfrm>
            <a:off x="-324544" y="-1260812"/>
            <a:ext cx="9793087" cy="9791144"/>
            <a:chOff x="-324544" y="-1260812"/>
            <a:chExt cx="9793087" cy="9791144"/>
          </a:xfrm>
        </p:grpSpPr>
        <p:sp>
          <p:nvSpPr>
            <p:cNvPr id="4" name="円/楕円 3">
              <a:extLst>
                <a:ext uri="{FF2B5EF4-FFF2-40B4-BE49-F238E27FC236}">
                  <a16:creationId xmlns:a16="http://schemas.microsoft.com/office/drawing/2014/main" xmlns="" id="{6BCA98A3-1F43-43A9-AB44-DC4324CD536F}"/>
                </a:ext>
              </a:extLst>
            </p:cNvPr>
            <p:cNvSpPr>
              <a:spLocks noChangeAspect="1"/>
            </p:cNvSpPr>
            <p:nvPr/>
          </p:nvSpPr>
          <p:spPr>
            <a:xfrm>
              <a:off x="-324544" y="-1260812"/>
              <a:ext cx="9793087" cy="9791144"/>
            </a:xfrm>
            <a:prstGeom prst="ellipse">
              <a:avLst/>
            </a:prstGeom>
            <a:gradFill flip="none" rotWithShape="1">
              <a:gsLst>
                <a:gs pos="37000">
                  <a:srgbClr val="FFFF00"/>
                </a:gs>
                <a:gs pos="94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xmlns="" id="{6E0A0DD3-F143-47FB-9281-47366163B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020" y="-387424"/>
              <a:ext cx="3567678" cy="8044368"/>
            </a:xfrm>
            <a:prstGeom prst="rect">
              <a:avLst/>
            </a:prstGeom>
          </p:spPr>
        </p:pic>
      </p:grpSp>
      <p:sp>
        <p:nvSpPr>
          <p:cNvPr id="5" name="コンテンツ プレースホルダー 2">
            <a:extLst>
              <a:ext uri="{FF2B5EF4-FFF2-40B4-BE49-F238E27FC236}">
                <a16:creationId xmlns:a16="http://schemas.microsoft.com/office/drawing/2014/main" xmlns="" id="{03810850-12AF-49F7-AC24-6C4A028E6D15}"/>
              </a:ext>
            </a:extLst>
          </p:cNvPr>
          <p:cNvSpPr txBox="1">
            <a:spLocks/>
          </p:cNvSpPr>
          <p:nvPr/>
        </p:nvSpPr>
        <p:spPr>
          <a:xfrm>
            <a:off x="323527" y="1543472"/>
            <a:ext cx="8496944" cy="5314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悪人正機の教えには、</a:t>
            </a:r>
            <a:endParaRPr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世間の善悪の常識や、</a:t>
            </a:r>
            <a:endParaRPr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仏教の廃悪修善の常識を</a:t>
            </a:r>
            <a:endParaRPr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超えた、一切衆生を救う</a:t>
            </a:r>
            <a:endParaRPr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阿弥陀仏の平等の救いが</a:t>
            </a:r>
            <a:endParaRPr lang="en-US" altLang="ja-JP"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marL="0" indent="0" algn="ctr">
              <a:spcBef>
                <a:spcPts val="0"/>
              </a:spcBef>
              <a:buNone/>
            </a:pPr>
            <a:r>
              <a:rPr lang="ja-JP" altLang="en-US" sz="5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示されている</a:t>
            </a:r>
          </a:p>
        </p:txBody>
      </p:sp>
    </p:spTree>
    <p:custDataLst>
      <p:tags r:id="rId1"/>
    </p:custDataLst>
    <p:extLst>
      <p:ext uri="{BB962C8B-B14F-4D97-AF65-F5344CB8AC3E}">
        <p14:creationId xmlns:p14="http://schemas.microsoft.com/office/powerpoint/2010/main" val="2194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844824"/>
            <a:ext cx="8462715" cy="468052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t" anchorCtr="0"/>
          <a:lstStyle/>
          <a:p>
            <a:r>
              <a:rPr lang="ja-JP" altLang="en-US" sz="4800" b="1" dirty="0">
                <a:solidFill>
                  <a:schemeClr val="tx1"/>
                </a:solidFill>
                <a:ea typeface="游ゴシック" panose="020B0400000000000000" pitchFamily="50" charset="-128"/>
              </a:rPr>
              <a:t>☆「悪人正機」は悪人が阿弥</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陀仏の救いの中心にいる</a:t>
            </a:r>
            <a:r>
              <a:rPr lang="ja-JP" altLang="en-US" sz="4800" b="1" dirty="0" err="1">
                <a:solidFill>
                  <a:schemeClr val="tx1"/>
                </a:solidFill>
                <a:ea typeface="游ゴシック" panose="020B0400000000000000" pitchFamily="50" charset="-128"/>
              </a:rPr>
              <a:t>こ</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と示す言葉。</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☆「悪人正機」は仏教の廃悪</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修善の常識を超えた教えで</a:t>
            </a:r>
            <a:endParaRPr lang="en-US" altLang="ja-JP" sz="4800" b="1" dirty="0">
              <a:solidFill>
                <a:schemeClr val="tx1"/>
              </a:solidFill>
              <a:ea typeface="游ゴシック" panose="020B0400000000000000" pitchFamily="50" charset="-128"/>
            </a:endParaRPr>
          </a:p>
          <a:p>
            <a:r>
              <a:rPr lang="ja-JP" altLang="en-US" sz="4800" b="1" dirty="0">
                <a:solidFill>
                  <a:schemeClr val="tx1"/>
                </a:solidFill>
                <a:ea typeface="游ゴシック" panose="020B0400000000000000" pitchFamily="50" charset="-128"/>
              </a:rPr>
              <a:t>　ある。</a:t>
            </a:r>
            <a:endParaRPr lang="en-US" altLang="ja-JP" sz="48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3815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259632" y="1412776"/>
            <a:ext cx="7704856" cy="49776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１、善人と悪人</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２、自力と他力</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３、悪人成仏</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４、悪人正機の源流</a:t>
            </a:r>
            <a:r>
              <a:rPr kumimoji="1" lang="en-US" altLang="ja-JP"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8" name="正方形/長方形 7"/>
          <p:cNvSpPr/>
          <p:nvPr/>
        </p:nvSpPr>
        <p:spPr>
          <a:xfrm>
            <a:off x="1259632" y="1422698"/>
            <a:ext cx="4896543" cy="11422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1259632" y="2601305"/>
            <a:ext cx="4896543" cy="1043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400098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259632" y="1412776"/>
            <a:ext cx="7704856" cy="49776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１、善人と悪人</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２、自力と他力</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３、悪人成仏</a:t>
            </a: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４、悪人正機の源流</a:t>
            </a:r>
            <a:r>
              <a:rPr kumimoji="1" lang="en-US" altLang="ja-JP"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4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8" name="正方形/長方形 7"/>
          <p:cNvSpPr/>
          <p:nvPr/>
        </p:nvSpPr>
        <p:spPr>
          <a:xfrm>
            <a:off x="1259632" y="1422698"/>
            <a:ext cx="4896543" cy="11422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32920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47"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259632" y="2891371"/>
            <a:ext cx="7704856" cy="107525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6500"/>
              </a:lnSpc>
              <a:spcBef>
                <a:spcPct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２、自力と他力</a:t>
            </a: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7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r>
              <a:rPr kumimoji="1" lang="en-US" altLang="ja-JP"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ct val="0"/>
              </a:spcBef>
              <a:spcAft>
                <a:spcPts val="0"/>
              </a:spcAft>
              <a:buClrTx/>
              <a:buSzTx/>
              <a:buFontTx/>
              <a:buNone/>
              <a:tabLst/>
              <a:defRPr/>
            </a:pPr>
            <a:endPar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ct val="0"/>
              </a:spcBef>
              <a:spcAft>
                <a:spcPts val="0"/>
              </a:spcAft>
              <a:buClrTx/>
              <a:buSzTx/>
              <a:buFontTx/>
              <a:buNone/>
              <a:tabLst/>
              <a:defRPr/>
            </a:pPr>
            <a:endPar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Tree>
    <p:custDataLst>
      <p:tags r:id="rId1"/>
    </p:custDataLst>
    <p:extLst>
      <p:ext uri="{BB962C8B-B14F-4D97-AF65-F5344CB8AC3E}">
        <p14:creationId xmlns:p14="http://schemas.microsoft.com/office/powerpoint/2010/main" val="35714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4935" y="172624"/>
            <a:ext cx="3508653" cy="6416652"/>
          </a:xfrm>
          <a:prstGeom prst="rect">
            <a:avLst/>
          </a:prstGeom>
          <a:solidFill>
            <a:schemeClr val="tx2"/>
          </a:solidFill>
        </p:spPr>
        <p:txBody>
          <a:bodyPr vert="eaVert" wrap="square" rtlCol="0">
            <a:spAutoFit/>
          </a:bodyPr>
          <a:lstStyle/>
          <a:p>
            <a:r>
              <a:rPr lang="ja-JP" altLang="en-US" sz="5400" b="1" dirty="0">
                <a:solidFill>
                  <a:schemeClr val="bg1"/>
                </a:solidFill>
                <a:latin typeface="游ゴシック" panose="020B0400000000000000" pitchFamily="50" charset="-128"/>
                <a:ea typeface="游ゴシック" panose="020B0400000000000000" pitchFamily="50" charset="-128"/>
              </a:rPr>
              <a:t>この条、一旦そのいはれあるに似たれども、本願他力の意趣にそむけり。</a:t>
            </a:r>
            <a:r>
              <a:rPr lang="ja-JP" altLang="en-US" sz="28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273003" y="172624"/>
            <a:ext cx="3508653" cy="6418421"/>
          </a:xfrm>
          <a:prstGeom prst="rect">
            <a:avLst/>
          </a:prstGeom>
          <a:noFill/>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これは一応もっともなようですが、本願他力の救いのおこころに反しています。</a:t>
            </a:r>
            <a:r>
              <a:rPr lang="ja-JP" altLang="en-US" sz="2800" b="1" dirty="0"/>
              <a:t>　　　　　　　　</a:t>
            </a:r>
            <a:endParaRPr kumimoji="1" lang="ja-JP" altLang="en-US" sz="54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5434935" y="172624"/>
            <a:ext cx="3508653" cy="6416652"/>
          </a:xfrm>
          <a:prstGeom prst="rect">
            <a:avLst/>
          </a:prstGeom>
          <a:solidFill>
            <a:schemeClr val="tx2"/>
          </a:solidFill>
        </p:spPr>
        <p:txBody>
          <a:bodyPr vert="eaVert" wrap="square" rtlCol="0">
            <a:spAutoFit/>
          </a:bodyPr>
          <a:lstStyle/>
          <a:p>
            <a:r>
              <a:rPr lang="ja-JP" altLang="en-US" sz="5400" b="1" dirty="0">
                <a:solidFill>
                  <a:schemeClr val="bg1"/>
                </a:solidFill>
                <a:latin typeface="游ゴシック" panose="020B0400000000000000" pitchFamily="50" charset="-128"/>
                <a:ea typeface="游ゴシック" panose="020B0400000000000000" pitchFamily="50" charset="-128"/>
              </a:rPr>
              <a:t>この条、一旦そのいはれあるに似たれども、</a:t>
            </a:r>
            <a:r>
              <a:rPr lang="ja-JP" altLang="en-US" sz="5400" b="1" dirty="0">
                <a:solidFill>
                  <a:srgbClr val="FF0000"/>
                </a:solidFill>
                <a:latin typeface="游ゴシック" panose="020B0400000000000000" pitchFamily="50" charset="-128"/>
                <a:ea typeface="游ゴシック" panose="020B0400000000000000" pitchFamily="50" charset="-128"/>
              </a:rPr>
              <a:t>本願他力</a:t>
            </a:r>
            <a:r>
              <a:rPr lang="ja-JP" altLang="en-US" sz="5400" b="1" dirty="0">
                <a:solidFill>
                  <a:schemeClr val="bg1"/>
                </a:solidFill>
                <a:latin typeface="游ゴシック" panose="020B0400000000000000" pitchFamily="50" charset="-128"/>
                <a:ea typeface="游ゴシック" panose="020B0400000000000000" pitchFamily="50" charset="-128"/>
              </a:rPr>
              <a:t>の意趣にそむけり。</a:t>
            </a:r>
            <a:r>
              <a:rPr lang="ja-JP" altLang="en-US" sz="28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1273002" y="170855"/>
            <a:ext cx="3508653" cy="6418421"/>
          </a:xfrm>
          <a:prstGeom prst="rect">
            <a:avLst/>
          </a:prstGeom>
          <a:noFill/>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これは一応もっともなようですが、</a:t>
            </a:r>
            <a:r>
              <a:rPr kumimoji="1" lang="ja-JP" altLang="en-US" sz="5400" b="1" dirty="0">
                <a:solidFill>
                  <a:srgbClr val="FF0000"/>
                </a:solidFill>
                <a:latin typeface="游ゴシック" panose="020B0400000000000000" pitchFamily="50" charset="-128"/>
                <a:ea typeface="游ゴシック" panose="020B0400000000000000" pitchFamily="50" charset="-128"/>
              </a:rPr>
              <a:t>本願他力</a:t>
            </a:r>
            <a:r>
              <a:rPr kumimoji="1" lang="ja-JP" altLang="en-US" sz="5400" b="1" dirty="0">
                <a:latin typeface="游ゴシック" panose="020B0400000000000000" pitchFamily="50" charset="-128"/>
                <a:ea typeface="游ゴシック" panose="020B0400000000000000" pitchFamily="50" charset="-128"/>
              </a:rPr>
              <a:t>の救いのおこころに反しています。</a:t>
            </a:r>
            <a:r>
              <a:rPr lang="ja-JP" altLang="en-US" sz="2800" b="1" dirty="0"/>
              <a:t>　　　　　　　　</a:t>
            </a:r>
            <a:endParaRPr kumimoji="1"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111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902119"/>
            <a:ext cx="4127465" cy="1200329"/>
          </a:xfrm>
          <a:prstGeom prst="rect">
            <a:avLst/>
          </a:prstGeom>
          <a:noFill/>
          <a:ln w="38100">
            <a:noFill/>
          </a:ln>
        </p:spPr>
        <p:txBody>
          <a:bodyPr wrap="square" rtlCol="0">
            <a:spAutoFit/>
          </a:bodyPr>
          <a:lstStyle/>
          <a:p>
            <a:pPr algn="ctr"/>
            <a:r>
              <a:rPr kumimoji="1" lang="ja-JP" altLang="en-US" sz="72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本願他力</a:t>
            </a: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4" name="左中かっこ 3"/>
          <p:cNvSpPr/>
          <p:nvPr/>
        </p:nvSpPr>
        <p:spPr>
          <a:xfrm rot="5400000">
            <a:off x="3928463" y="9554"/>
            <a:ext cx="806026" cy="5468208"/>
          </a:xfrm>
          <a:prstGeom prst="leftBrace">
            <a:avLst>
              <a:gd name="adj1" fmla="val 8333"/>
              <a:gd name="adj2" fmla="val 50531"/>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5" name="テキスト ボックス 4"/>
          <p:cNvSpPr txBox="1"/>
          <p:nvPr/>
        </p:nvSpPr>
        <p:spPr>
          <a:xfrm>
            <a:off x="899592" y="3429000"/>
            <a:ext cx="2007840" cy="1107996"/>
          </a:xfrm>
          <a:prstGeom prst="rect">
            <a:avLst/>
          </a:prstGeom>
          <a:noFill/>
        </p:spPr>
        <p:txBody>
          <a:bodyPr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本願</a:t>
            </a:r>
          </a:p>
        </p:txBody>
      </p:sp>
      <p:sp>
        <p:nvSpPr>
          <p:cNvPr id="6" name="テキスト ボックス 5"/>
          <p:cNvSpPr txBox="1"/>
          <p:nvPr/>
        </p:nvSpPr>
        <p:spPr>
          <a:xfrm>
            <a:off x="5868144" y="3429000"/>
            <a:ext cx="2007840" cy="1107996"/>
          </a:xfrm>
          <a:prstGeom prst="rect">
            <a:avLst/>
          </a:prstGeom>
          <a:noFill/>
        </p:spPr>
        <p:txBody>
          <a:bodyPr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他力</a:t>
            </a:r>
          </a:p>
        </p:txBody>
      </p:sp>
    </p:spTree>
    <p:custDataLst>
      <p:tags r:id="rId1"/>
    </p:custDataLst>
    <p:extLst>
      <p:ext uri="{BB962C8B-B14F-4D97-AF65-F5344CB8AC3E}">
        <p14:creationId xmlns:p14="http://schemas.microsoft.com/office/powerpoint/2010/main" val="24659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5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98810" y="260648"/>
            <a:ext cx="2415521" cy="1107996"/>
          </a:xfrm>
          <a:prstGeom prst="rect">
            <a:avLst/>
          </a:prstGeom>
          <a:noFill/>
          <a:effectLst>
            <a:glow rad="228600">
              <a:schemeClr val="accent4">
                <a:satMod val="175000"/>
                <a:alpha val="40000"/>
              </a:schemeClr>
            </a:glow>
          </a:effectLst>
        </p:spPr>
        <p:txBody>
          <a:bodyPr vert="horz" wrap="square" rtlCol="0">
            <a:spAutoFit/>
          </a:bodyPr>
          <a:lstStyle/>
          <a:p>
            <a:pPr algn="ctr"/>
            <a:r>
              <a:rPr kumimoji="1" lang="ja-JP" altLang="en-US" sz="66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本願</a:t>
            </a:r>
          </a:p>
        </p:txBody>
      </p:sp>
      <p:sp>
        <p:nvSpPr>
          <p:cNvPr id="2" name="テキスト ボックス 1"/>
          <p:cNvSpPr txBox="1"/>
          <p:nvPr/>
        </p:nvSpPr>
        <p:spPr>
          <a:xfrm>
            <a:off x="611560" y="3446846"/>
            <a:ext cx="8136904" cy="1938992"/>
          </a:xfrm>
          <a:prstGeom prst="rect">
            <a:avLst/>
          </a:prstGeom>
          <a:noFill/>
        </p:spPr>
        <p:txBody>
          <a:bodyPr vert="horz"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阿弥陀仏の衆生救済の</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latin typeface="游ゴシック" panose="020B0400000000000000" pitchFamily="50" charset="-128"/>
                <a:ea typeface="游ゴシック" panose="020B0400000000000000" pitchFamily="50" charset="-128"/>
              </a:rPr>
              <a:t>根</a:t>
            </a:r>
            <a:r>
              <a:rPr kumimoji="1" lang="ja-JP" altLang="en-US" sz="6000" b="1" dirty="0">
                <a:solidFill>
                  <a:srgbClr val="FF0000"/>
                </a:solidFill>
                <a:latin typeface="游ゴシック" panose="020B0400000000000000" pitchFamily="50" charset="-128"/>
                <a:ea typeface="游ゴシック" panose="020B0400000000000000" pitchFamily="50" charset="-128"/>
              </a:rPr>
              <a:t>本</a:t>
            </a:r>
            <a:r>
              <a:rPr kumimoji="1" lang="ja-JP" altLang="en-US" sz="6000" b="1" dirty="0">
                <a:latin typeface="游ゴシック" panose="020B0400000000000000" pitchFamily="50" charset="-128"/>
                <a:ea typeface="游ゴシック" panose="020B0400000000000000" pitchFamily="50" charset="-128"/>
              </a:rPr>
              <a:t>となる</a:t>
            </a:r>
            <a:r>
              <a:rPr kumimoji="1" lang="ja-JP" altLang="en-US" sz="6000" b="1" dirty="0">
                <a:solidFill>
                  <a:srgbClr val="FF0000"/>
                </a:solidFill>
                <a:latin typeface="游ゴシック" panose="020B0400000000000000" pitchFamily="50" charset="-128"/>
                <a:ea typeface="游ゴシック" panose="020B0400000000000000" pitchFamily="50" charset="-128"/>
              </a:rPr>
              <a:t>願</a:t>
            </a:r>
            <a:r>
              <a:rPr kumimoji="1" lang="ja-JP" altLang="en-US" sz="6000" b="1" dirty="0">
                <a:latin typeface="游ゴシック" panose="020B0400000000000000" pitchFamily="50" charset="-128"/>
                <a:ea typeface="游ゴシック" panose="020B0400000000000000" pitchFamily="50" charset="-128"/>
              </a:rPr>
              <a:t>い</a:t>
            </a:r>
          </a:p>
        </p:txBody>
      </p:sp>
      <p:sp>
        <p:nvSpPr>
          <p:cNvPr id="4" name="テキスト ボックス 3"/>
          <p:cNvSpPr txBox="1"/>
          <p:nvPr/>
        </p:nvSpPr>
        <p:spPr>
          <a:xfrm>
            <a:off x="2555776" y="1899808"/>
            <a:ext cx="4248472" cy="1107996"/>
          </a:xfrm>
          <a:prstGeom prst="rect">
            <a:avLst/>
          </a:prstGeom>
          <a:solidFill>
            <a:srgbClr val="FFFF00"/>
          </a:solidFill>
          <a:effectLst>
            <a:glow rad="228600">
              <a:schemeClr val="accent4">
                <a:satMod val="175000"/>
                <a:alpha val="40000"/>
              </a:schemeClr>
            </a:glow>
          </a:effectLst>
        </p:spPr>
        <p:txBody>
          <a:bodyPr vert="horz" wrap="square" rtlCol="0">
            <a:spAutoFit/>
          </a:bodyPr>
          <a:lstStyle/>
          <a:p>
            <a:pPr algn="ctr"/>
            <a:r>
              <a:rPr kumimoji="1" lang="ja-JP" altLang="en-US" sz="6600" b="1" dirty="0">
                <a:effectLst>
                  <a:glow rad="63500">
                    <a:schemeClr val="bg1"/>
                  </a:glow>
                </a:effectLst>
                <a:latin typeface="游ゴシック" panose="020B0400000000000000" pitchFamily="50" charset="-128"/>
                <a:ea typeface="游ゴシック" panose="020B0400000000000000" pitchFamily="50" charset="-128"/>
              </a:rPr>
              <a:t>第十八願</a:t>
            </a:r>
          </a:p>
        </p:txBody>
      </p:sp>
    </p:spTree>
    <p:custDataLst>
      <p:tags r:id="rId1"/>
    </p:custDataLst>
    <p:extLst>
      <p:ext uri="{BB962C8B-B14F-4D97-AF65-F5344CB8AC3E}">
        <p14:creationId xmlns:p14="http://schemas.microsoft.com/office/powerpoint/2010/main" val="227369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12700">
                  <a:schemeClr val="accent1">
                    <a:alpha val="40000"/>
                  </a:schemeClr>
                </a:glow>
              </a:effectLst>
            </a:endParaRPr>
          </a:p>
        </p:txBody>
      </p:sp>
      <p:sp>
        <p:nvSpPr>
          <p:cNvPr id="7" name="テキスト ボックス 6"/>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第十八願</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10" name="テキスト ボックス 9"/>
          <p:cNvSpPr txBox="1"/>
          <p:nvPr/>
        </p:nvSpPr>
        <p:spPr>
          <a:xfrm>
            <a:off x="494361" y="271507"/>
            <a:ext cx="7386638" cy="655272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a:lnSpc>
                <a:spcPct val="130000"/>
              </a:lnSpc>
            </a:pPr>
            <a:r>
              <a:rPr lang="ja-JP" altLang="en-US" sz="3600" b="1" dirty="0">
                <a:effectLst>
                  <a:glow rad="228600">
                    <a:schemeClr val="bg1">
                      <a:alpha val="95000"/>
                    </a:schemeClr>
                  </a:glow>
                </a:effectLst>
                <a:ea typeface="游ゴシック" panose="020B0400000000000000" pitchFamily="50" charset="-128"/>
              </a:rPr>
              <a:t>わたしが仏になるとき、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すべての人々が心から信じて、わたしの国に生れたいと願い、</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わずか十回でも念仏して、</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もし生れることができないよ</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うなら、</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わたしは決してさとりを開き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ません。</a:t>
            </a:r>
            <a:endParaRPr kumimoji="1" lang="ja-JP" altLang="en-US" sz="3600" b="1" dirty="0">
              <a:effectLst>
                <a:glow rad="228600">
                  <a:schemeClr val="bg1">
                    <a:alpha val="95000"/>
                  </a:schemeClr>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51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円/楕円 8">
            <a:extLst>
              <a:ext uri="{FF2B5EF4-FFF2-40B4-BE49-F238E27FC236}">
                <a16:creationId xmlns:a16="http://schemas.microsoft.com/office/drawing/2014/main" xmlns="" id="{450CF36B-4D83-CEB7-0806-AAAD577ACD15}"/>
              </a:ext>
            </a:extLst>
          </p:cNvPr>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12700">
                  <a:schemeClr val="accent1">
                    <a:alpha val="40000"/>
                  </a:schemeClr>
                </a:glow>
              </a:effectLst>
            </a:endParaRPr>
          </a:p>
        </p:txBody>
      </p:sp>
      <p:pic>
        <p:nvPicPr>
          <p:cNvPr id="4" name="図 3">
            <a:extLst>
              <a:ext uri="{FF2B5EF4-FFF2-40B4-BE49-F238E27FC236}">
                <a16:creationId xmlns:a16="http://schemas.microsoft.com/office/drawing/2014/main" xmlns="" id="{BAC8E25E-4175-5D42-89A1-1C1954254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6" name="テキスト ボックス 5"/>
          <p:cNvSpPr txBox="1"/>
          <p:nvPr/>
        </p:nvSpPr>
        <p:spPr>
          <a:xfrm>
            <a:off x="2313964" y="1628800"/>
            <a:ext cx="4985980" cy="6552728"/>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rPr>
              <a:t>われを信じ</a:t>
            </a:r>
            <a:endParaRPr kumimoji="1" lang="en-US" altLang="ja-JP"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rPr>
              <a:t>わが名を</a:t>
            </a:r>
            <a:endParaRPr kumimoji="1" lang="en-US" altLang="ja-JP"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rPr>
              <a:t>　称えるものを</a:t>
            </a:r>
            <a:endParaRPr kumimoji="1" lang="en-US" altLang="ja-JP"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rPr>
              <a:t>必ず浄土に</a:t>
            </a:r>
            <a:endParaRPr kumimoji="1" lang="en-US" altLang="ja-JP"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rPr>
              <a:t>　往生させよう</a:t>
            </a:r>
            <a:endParaRPr kumimoji="1" lang="en-US" altLang="ja-JP" sz="4800" b="1" i="0" u="none" strike="noStrike" kern="1200" cap="none" spc="0" normalizeH="0" baseline="0" noProof="0" dirty="0">
              <a:ln>
                <a:noFill/>
              </a:ln>
              <a:solidFill>
                <a:srgbClr val="FF0000"/>
              </a:solidFill>
              <a:effectLst>
                <a:glow rad="228600">
                  <a:schemeClr val="bg1">
                    <a:alpha val="95000"/>
                  </a:schemeClr>
                </a:glow>
                <a:outerShdw blurRad="38100" dist="38100" dir="2700000" algn="tl">
                  <a:srgbClr val="000000">
                    <a:alpha val="43137"/>
                  </a:srgbClr>
                </a:outerShdw>
              </a:effectLst>
              <a:uLnTx/>
              <a:uFillTx/>
              <a:latin typeface="Calibri"/>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FC0FF459-C117-169D-529C-161EAE8924C7}"/>
              </a:ext>
            </a:extLst>
          </p:cNvPr>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第十八願</a:t>
            </a:r>
          </a:p>
        </p:txBody>
      </p:sp>
      <p:sp>
        <p:nvSpPr>
          <p:cNvPr id="5" name="テキスト ボックス 4">
            <a:extLst>
              <a:ext uri="{FF2B5EF4-FFF2-40B4-BE49-F238E27FC236}">
                <a16:creationId xmlns:a16="http://schemas.microsoft.com/office/drawing/2014/main" xmlns="" id="{DD2232B0-CCA7-473F-5F1A-81BDEBFBE88E}"/>
              </a:ext>
            </a:extLst>
          </p:cNvPr>
          <p:cNvSpPr txBox="1"/>
          <p:nvPr/>
        </p:nvSpPr>
        <p:spPr>
          <a:xfrm>
            <a:off x="1000545" y="1854863"/>
            <a:ext cx="1144929" cy="3311904"/>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schemeClr val="bg1">
                      <a:alpha val="95000"/>
                    </a:schemeClr>
                  </a:glow>
                </a:effectLst>
                <a:uLnTx/>
                <a:uFillTx/>
                <a:latin typeface="Calibri"/>
                <a:ea typeface="游ゴシック" panose="020B0400000000000000" pitchFamily="50" charset="-128"/>
                <a:cs typeface="+mn-cs"/>
              </a:rPr>
              <a:t>という願い</a:t>
            </a:r>
          </a:p>
        </p:txBody>
      </p:sp>
    </p:spTree>
    <p:custDataLst>
      <p:tags r:id="rId1"/>
    </p:custDataLst>
    <p:extLst>
      <p:ext uri="{BB962C8B-B14F-4D97-AF65-F5344CB8AC3E}">
        <p14:creationId xmlns:p14="http://schemas.microsoft.com/office/powerpoint/2010/main" val="400166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902119"/>
            <a:ext cx="4127465" cy="1200329"/>
          </a:xfrm>
          <a:prstGeom prst="rect">
            <a:avLst/>
          </a:prstGeom>
          <a:noFill/>
          <a:ln w="38100">
            <a:noFill/>
          </a:ln>
        </p:spPr>
        <p:txBody>
          <a:bodyPr wrap="square" rtlCol="0">
            <a:spAutoFit/>
          </a:bodyPr>
          <a:lstStyle/>
          <a:p>
            <a:pPr algn="ctr"/>
            <a:r>
              <a:rPr kumimoji="1" lang="ja-JP" altLang="en-US" sz="72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本願他力</a:t>
            </a: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4" name="左中かっこ 3"/>
          <p:cNvSpPr/>
          <p:nvPr/>
        </p:nvSpPr>
        <p:spPr>
          <a:xfrm rot="5400000">
            <a:off x="4000471" y="297586"/>
            <a:ext cx="806026" cy="5468208"/>
          </a:xfrm>
          <a:prstGeom prst="leftBrace">
            <a:avLst>
              <a:gd name="adj1" fmla="val 8333"/>
              <a:gd name="adj2" fmla="val 50531"/>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5" name="テキスト ボックス 4"/>
          <p:cNvSpPr txBox="1"/>
          <p:nvPr/>
        </p:nvSpPr>
        <p:spPr>
          <a:xfrm>
            <a:off x="971600" y="3717032"/>
            <a:ext cx="2007840" cy="1107996"/>
          </a:xfrm>
          <a:prstGeom prst="rect">
            <a:avLst/>
          </a:prstGeom>
          <a:noFill/>
        </p:spPr>
        <p:txBody>
          <a:bodyPr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本願</a:t>
            </a:r>
          </a:p>
        </p:txBody>
      </p:sp>
      <p:sp>
        <p:nvSpPr>
          <p:cNvPr id="6" name="テキスト ボックス 5"/>
          <p:cNvSpPr txBox="1"/>
          <p:nvPr/>
        </p:nvSpPr>
        <p:spPr>
          <a:xfrm>
            <a:off x="5940152" y="3717032"/>
            <a:ext cx="2007840" cy="1107996"/>
          </a:xfrm>
          <a:prstGeom prst="rect">
            <a:avLst/>
          </a:prstGeom>
          <a:noFill/>
        </p:spPr>
        <p:txBody>
          <a:bodyPr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他力</a:t>
            </a:r>
          </a:p>
        </p:txBody>
      </p:sp>
    </p:spTree>
    <p:custDataLst>
      <p:tags r:id="rId1"/>
    </p:custDataLst>
    <p:extLst>
      <p:ext uri="{BB962C8B-B14F-4D97-AF65-F5344CB8AC3E}">
        <p14:creationId xmlns:p14="http://schemas.microsoft.com/office/powerpoint/2010/main" val="38941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04104" y="2402479"/>
            <a:ext cx="615553" cy="4680520"/>
          </a:xfrm>
          <a:prstGeom prst="rect">
            <a:avLst/>
          </a:prstGeom>
          <a:noFill/>
          <a:ln w="38100">
            <a:noFill/>
          </a:ln>
        </p:spPr>
        <p:txBody>
          <a:bodyPr vert="eaVert" wrap="square" rtlCol="0">
            <a:spAutoFit/>
          </a:bodyPr>
          <a:lstStyle/>
          <a:p>
            <a:pPr algn="ctr"/>
            <a:r>
              <a:rPr kumimoji="1" lang="ja-JP" altLang="en-US" sz="2800" b="1" dirty="0">
                <a:latin typeface="游ゴシック" panose="020B0400000000000000" pitchFamily="50" charset="-128"/>
                <a:ea typeface="游ゴシック" panose="020B0400000000000000" pitchFamily="50" charset="-128"/>
              </a:rPr>
              <a:t>（</a:t>
            </a:r>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教行信証</a:t>
            </a:r>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行巻）</a:t>
            </a:r>
          </a:p>
        </p:txBody>
      </p:sp>
      <p:sp>
        <p:nvSpPr>
          <p:cNvPr id="2" name="テキスト ボックス 1"/>
          <p:cNvSpPr txBox="1"/>
          <p:nvPr/>
        </p:nvSpPr>
        <p:spPr>
          <a:xfrm>
            <a:off x="1937095" y="245611"/>
            <a:ext cx="1944216" cy="1015663"/>
          </a:xfrm>
          <a:prstGeom prst="rect">
            <a:avLst/>
          </a:prstGeom>
          <a:noFill/>
        </p:spPr>
        <p:txBody>
          <a:bodyPr wrap="square" rtlCol="0">
            <a:spAutoFit/>
          </a:bodyPr>
          <a:lstStyle/>
          <a:p>
            <a:r>
              <a:rPr kumimoji="1" lang="ja-JP" altLang="en-US" sz="60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他 力　</a:t>
            </a:r>
          </a:p>
        </p:txBody>
      </p:sp>
      <p:sp>
        <p:nvSpPr>
          <p:cNvPr id="4" name="等号 3"/>
          <p:cNvSpPr/>
          <p:nvPr/>
        </p:nvSpPr>
        <p:spPr>
          <a:xfrm rot="5400000">
            <a:off x="2399746" y="1284413"/>
            <a:ext cx="939100" cy="864096"/>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endParaRPr>
          </a:p>
        </p:txBody>
      </p:sp>
      <p:sp>
        <p:nvSpPr>
          <p:cNvPr id="6" name="テキスト ボックス 5"/>
          <p:cNvSpPr txBox="1"/>
          <p:nvPr/>
        </p:nvSpPr>
        <p:spPr>
          <a:xfrm>
            <a:off x="372936" y="2207625"/>
            <a:ext cx="4975526" cy="1754326"/>
          </a:xfrm>
          <a:prstGeom prst="rect">
            <a:avLst/>
          </a:prstGeom>
          <a:noFill/>
        </p:spPr>
        <p:txBody>
          <a:bodyPr wrap="square" rtlCol="0">
            <a:spAutoFit/>
          </a:bodyPr>
          <a:lstStyle/>
          <a:p>
            <a:pPr algn="ctr"/>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阿弥陀仏の</a:t>
            </a:r>
            <a:endParaRPr kumimoji="1" lang="en-US" altLang="ja-JP" sz="5400"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sz="5400" b="1" dirty="0">
                <a:solidFill>
                  <a:srgbClr val="FF0000"/>
                </a:solidFill>
                <a:effectLst>
                  <a:glow rad="101600">
                    <a:schemeClr val="bg1"/>
                  </a:glow>
                </a:effectLst>
                <a:latin typeface="游ゴシック" panose="020B0400000000000000" pitchFamily="50" charset="-128"/>
                <a:ea typeface="游ゴシック" panose="020B0400000000000000" pitchFamily="50" charset="-128"/>
              </a:rPr>
              <a:t>本願力</a:t>
            </a:r>
          </a:p>
        </p:txBody>
      </p:sp>
      <p:sp>
        <p:nvSpPr>
          <p:cNvPr id="5" name="等号 3">
            <a:extLst>
              <a:ext uri="{FF2B5EF4-FFF2-40B4-BE49-F238E27FC236}">
                <a16:creationId xmlns:a16="http://schemas.microsoft.com/office/drawing/2014/main" xmlns="" id="{70B28DCF-298F-FE66-B76A-71E0F2BEBC08}"/>
              </a:ext>
            </a:extLst>
          </p:cNvPr>
          <p:cNvSpPr/>
          <p:nvPr/>
        </p:nvSpPr>
        <p:spPr>
          <a:xfrm rot="5400000">
            <a:off x="2399746" y="3966530"/>
            <a:ext cx="939100" cy="864096"/>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chemeClr val="tx1"/>
              </a:solidFill>
            </a:endParaRPr>
          </a:p>
        </p:txBody>
      </p:sp>
      <p:sp>
        <p:nvSpPr>
          <p:cNvPr id="7" name="テキスト ボックス 6">
            <a:extLst>
              <a:ext uri="{FF2B5EF4-FFF2-40B4-BE49-F238E27FC236}">
                <a16:creationId xmlns:a16="http://schemas.microsoft.com/office/drawing/2014/main" xmlns="" id="{23BBF579-A084-F0B5-7E5B-A6E7C6C8496E}"/>
              </a:ext>
            </a:extLst>
          </p:cNvPr>
          <p:cNvSpPr txBox="1"/>
          <p:nvPr/>
        </p:nvSpPr>
        <p:spPr>
          <a:xfrm>
            <a:off x="192946" y="4835205"/>
            <a:ext cx="5432515" cy="1754326"/>
          </a:xfrm>
          <a:prstGeom prst="rect">
            <a:avLst/>
          </a:prstGeom>
          <a:noFill/>
        </p:spPr>
        <p:txBody>
          <a:bodyPr wrap="square" rtlCol="0">
            <a:spAutoFit/>
          </a:bodyPr>
          <a:lstStyle/>
          <a:p>
            <a:pPr algn="ctr"/>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阿弥陀仏の</a:t>
            </a:r>
            <a:endParaRPr kumimoji="1" lang="en-US" altLang="ja-JP" sz="5400"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sz="5400" b="1" dirty="0">
                <a:solidFill>
                  <a:srgbClr val="FF0000"/>
                </a:solidFill>
                <a:effectLst>
                  <a:glow rad="101600">
                    <a:schemeClr val="bg1"/>
                  </a:glow>
                </a:effectLst>
                <a:latin typeface="游ゴシック" panose="020B0400000000000000" pitchFamily="50" charset="-128"/>
                <a:ea typeface="游ゴシック" panose="020B0400000000000000" pitchFamily="50" charset="-128"/>
              </a:rPr>
              <a:t>本願のはたらき</a:t>
            </a:r>
          </a:p>
        </p:txBody>
      </p:sp>
      <p:pic>
        <p:nvPicPr>
          <p:cNvPr id="9" name="図 8">
            <a:extLst>
              <a:ext uri="{FF2B5EF4-FFF2-40B4-BE49-F238E27FC236}">
                <a16:creationId xmlns:a16="http://schemas.microsoft.com/office/drawing/2014/main" xmlns="" id="{6819EB05-9D74-B03D-0496-AA185B373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7037" y="4074511"/>
            <a:ext cx="4001382" cy="3674969"/>
          </a:xfrm>
          <a:prstGeom prst="rect">
            <a:avLst/>
          </a:prstGeom>
        </p:spPr>
      </p:pic>
      <p:sp>
        <p:nvSpPr>
          <p:cNvPr id="13" name="テキスト ボックス 12"/>
          <p:cNvSpPr txBox="1"/>
          <p:nvPr/>
        </p:nvSpPr>
        <p:spPr>
          <a:xfrm>
            <a:off x="5872653" y="151822"/>
            <a:ext cx="1846659" cy="6264696"/>
          </a:xfrm>
          <a:prstGeom prst="rect">
            <a:avLst/>
          </a:prstGeom>
          <a:noFill/>
        </p:spPr>
        <p:txBody>
          <a:bodyPr vert="eaVert" wrap="square" rtlCol="0">
            <a:spAutoFit/>
          </a:bodyPr>
          <a:lstStyle/>
          <a:p>
            <a:r>
              <a:rPr lang="ja-JP" altLang="en-US" sz="5400" b="1" dirty="0">
                <a:solidFill>
                  <a:srgbClr val="FF0000"/>
                </a:solidFill>
                <a:effectLst>
                  <a:glow rad="127000">
                    <a:schemeClr val="bg1"/>
                  </a:glow>
                </a:effectLst>
                <a:ea typeface="游ゴシック" panose="020B0400000000000000" pitchFamily="50" charset="-128"/>
              </a:rPr>
              <a:t>他力</a:t>
            </a:r>
            <a:r>
              <a:rPr lang="ja-JP" altLang="en-US" sz="5400" b="1" dirty="0">
                <a:effectLst>
                  <a:glow rad="127000">
                    <a:schemeClr val="bg1"/>
                  </a:glow>
                </a:effectLst>
                <a:ea typeface="游ゴシック" panose="020B0400000000000000" pitchFamily="50" charset="-128"/>
              </a:rPr>
              <a:t>といふは如来の</a:t>
            </a:r>
            <a:r>
              <a:rPr lang="ja-JP" altLang="en-US" sz="5400" b="1" dirty="0">
                <a:solidFill>
                  <a:srgbClr val="FF0000"/>
                </a:solidFill>
                <a:effectLst>
                  <a:glow rad="127000">
                    <a:schemeClr val="bg1"/>
                  </a:glow>
                </a:effectLst>
                <a:ea typeface="游ゴシック" panose="020B0400000000000000" pitchFamily="50" charset="-128"/>
              </a:rPr>
              <a:t>本願力</a:t>
            </a:r>
            <a:r>
              <a:rPr lang="ja-JP" altLang="en-US" sz="5400" b="1" dirty="0">
                <a:effectLst>
                  <a:glow rad="127000">
                    <a:schemeClr val="bg1"/>
                  </a:glow>
                </a:effectLst>
                <a:ea typeface="游ゴシック" panose="020B0400000000000000" pitchFamily="50" charset="-128"/>
              </a:rPr>
              <a:t>なり。</a:t>
            </a:r>
            <a:r>
              <a:rPr lang="ja-JP" altLang="en-US" sz="2000" b="1" dirty="0">
                <a:effectLst>
                  <a:glow rad="127000">
                    <a:schemeClr val="bg1"/>
                  </a:glow>
                </a:effectLst>
                <a:ea typeface="游ゴシック" panose="020B0400000000000000" pitchFamily="50" charset="-128"/>
              </a:rPr>
              <a:t>　　　　　　</a:t>
            </a:r>
            <a:r>
              <a:rPr lang="ja-JP" altLang="en-US" sz="2400" b="1" dirty="0">
                <a:effectLst>
                  <a:glow rad="127000">
                    <a:schemeClr val="bg1"/>
                  </a:glow>
                </a:effectLst>
                <a:ea typeface="游ゴシック" panose="020B0400000000000000" pitchFamily="50" charset="-128"/>
              </a:rPr>
              <a:t>　　　　　　　　　　　　　　</a:t>
            </a:r>
            <a:r>
              <a:rPr lang="ja-JP" altLang="en-US" sz="2000" b="1" dirty="0">
                <a:effectLst>
                  <a:glow rad="127000">
                    <a:schemeClr val="bg1"/>
                  </a:glow>
                </a:effectLst>
                <a:ea typeface="游ゴシック" panose="020B0400000000000000" pitchFamily="50" charset="-128"/>
              </a:rPr>
              <a:t>　　　　　　　　　　　　　</a:t>
            </a:r>
            <a:endParaRPr lang="en-US" altLang="ja-JP" sz="2000" b="1" dirty="0">
              <a:effectLst>
                <a:glow rad="127000">
                  <a:schemeClr val="bg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723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5"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円/楕円 8">
            <a:extLst>
              <a:ext uri="{FF2B5EF4-FFF2-40B4-BE49-F238E27FC236}">
                <a16:creationId xmlns:a16="http://schemas.microsoft.com/office/drawing/2014/main" xmlns="" id="{450CF36B-4D83-CEB7-0806-AAAD577ACD15}"/>
              </a:ext>
            </a:extLst>
          </p:cNvPr>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4F81BD">
                    <a:alpha val="40000"/>
                  </a:srgbClr>
                </a:glow>
              </a:effectLst>
              <a:uLnTx/>
              <a:uFillTx/>
              <a:latin typeface="Calibri"/>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xmlns="" id="{BAC8E25E-4175-5D42-89A1-1C1954254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6" name="テキスト ボックス 5"/>
          <p:cNvSpPr txBox="1"/>
          <p:nvPr/>
        </p:nvSpPr>
        <p:spPr>
          <a:xfrm>
            <a:off x="2313964" y="1628800"/>
            <a:ext cx="4985980" cy="6552728"/>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われを信じ</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わが名を</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　称えるものを</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必ず浄土に</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　往生させよう</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FC0FF459-C117-169D-529C-161EAE8924C7}"/>
              </a:ext>
            </a:extLst>
          </p:cNvPr>
          <p:cNvSpPr txBox="1"/>
          <p:nvPr/>
        </p:nvSpPr>
        <p:spPr>
          <a:xfrm>
            <a:off x="7880982" y="243178"/>
            <a:ext cx="1015663" cy="294429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a:t>
            </a:r>
          </a:p>
        </p:txBody>
      </p:sp>
      <p:sp>
        <p:nvSpPr>
          <p:cNvPr id="5" name="テキスト ボックス 4">
            <a:extLst>
              <a:ext uri="{FF2B5EF4-FFF2-40B4-BE49-F238E27FC236}">
                <a16:creationId xmlns:a16="http://schemas.microsoft.com/office/drawing/2014/main" xmlns="" id="{DD2232B0-CCA7-473F-5F1A-81BDEBFBE88E}"/>
              </a:ext>
            </a:extLst>
          </p:cNvPr>
          <p:cNvSpPr txBox="1"/>
          <p:nvPr/>
        </p:nvSpPr>
        <p:spPr>
          <a:xfrm>
            <a:off x="1000545" y="1854863"/>
            <a:ext cx="1144929" cy="3311904"/>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という願い</a:t>
            </a:r>
          </a:p>
        </p:txBody>
      </p:sp>
    </p:spTree>
    <p:custDataLst>
      <p:tags r:id="rId1"/>
    </p:custDataLst>
    <p:extLst>
      <p:ext uri="{BB962C8B-B14F-4D97-AF65-F5344CB8AC3E}">
        <p14:creationId xmlns:p14="http://schemas.microsoft.com/office/powerpoint/2010/main" val="2347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円/楕円 8">
            <a:extLst>
              <a:ext uri="{FF2B5EF4-FFF2-40B4-BE49-F238E27FC236}">
                <a16:creationId xmlns:a16="http://schemas.microsoft.com/office/drawing/2014/main" xmlns="" id="{450CF36B-4D83-CEB7-0806-AAAD577ACD15}"/>
              </a:ext>
            </a:extLst>
          </p:cNvPr>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12700">
                  <a:schemeClr val="accent1">
                    <a:alpha val="40000"/>
                  </a:schemeClr>
                </a:glow>
              </a:effectLst>
            </a:endParaRPr>
          </a:p>
        </p:txBody>
      </p:sp>
      <p:pic>
        <p:nvPicPr>
          <p:cNvPr id="4" name="図 3">
            <a:extLst>
              <a:ext uri="{FF2B5EF4-FFF2-40B4-BE49-F238E27FC236}">
                <a16:creationId xmlns:a16="http://schemas.microsoft.com/office/drawing/2014/main" xmlns="" id="{BAC8E25E-4175-5D42-89A1-1C1954254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7" name="テキスト ボックス 6"/>
          <p:cNvSpPr txBox="1"/>
          <p:nvPr/>
        </p:nvSpPr>
        <p:spPr>
          <a:xfrm>
            <a:off x="2313964" y="1628800"/>
            <a:ext cx="4985980" cy="6552728"/>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われを信じ</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わが名を</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　　　称えよ</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必ず浄土に</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rPr>
              <a:t>　往生させる</a:t>
            </a:r>
            <a:endParaRPr kumimoji="1" lang="en-US" altLang="ja-JP" sz="4800" b="1" i="0" u="none" strike="noStrike" kern="1200" cap="none" spc="0" normalizeH="0" baseline="0" noProof="0" dirty="0">
              <a:ln>
                <a:noFill/>
              </a:ln>
              <a:solidFill>
                <a:srgbClr val="FF0000"/>
              </a:solidFill>
              <a:effectLst>
                <a:glow rad="228600">
                  <a:prstClr val="white">
                    <a:alpha val="95000"/>
                  </a:prstClr>
                </a:glow>
                <a:outerShdw blurRad="38100" dist="38100" dir="2700000" algn="tl">
                  <a:srgbClr val="000000">
                    <a:alpha val="43137"/>
                  </a:srgbClr>
                </a:outerShdw>
              </a:effectLst>
              <a:uLnTx/>
              <a:uFillTx/>
              <a:latin typeface="Calibri"/>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xmlns="" id="{DD2232B0-CCA7-473F-5F1A-81BDEBFBE88E}"/>
              </a:ext>
            </a:extLst>
          </p:cNvPr>
          <p:cNvSpPr txBox="1"/>
          <p:nvPr/>
        </p:nvSpPr>
        <p:spPr>
          <a:xfrm>
            <a:off x="1000545" y="1484784"/>
            <a:ext cx="1144929" cy="5003137"/>
          </a:xfrm>
          <a:prstGeom prst="rect">
            <a:avLst/>
          </a:prstGeom>
          <a:noFill/>
          <a:effectLst>
            <a:glow rad="127000">
              <a:schemeClr val="bg1"/>
            </a:glow>
          </a:effectLst>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alpha val="95000"/>
                    </a:prstClr>
                  </a:glow>
                </a:effectLst>
                <a:uLnTx/>
                <a:uFillTx/>
                <a:latin typeface="Calibri"/>
                <a:ea typeface="游ゴシック" panose="020B0400000000000000" pitchFamily="50" charset="-128"/>
                <a:cs typeface="+mn-cs"/>
              </a:rPr>
              <a:t>とはたらいている</a:t>
            </a:r>
          </a:p>
        </p:txBody>
      </p:sp>
    </p:spTree>
    <p:custDataLst>
      <p:tags r:id="rId1"/>
    </p:custDataLst>
    <p:extLst>
      <p:ext uri="{BB962C8B-B14F-4D97-AF65-F5344CB8AC3E}">
        <p14:creationId xmlns:p14="http://schemas.microsoft.com/office/powerpoint/2010/main" val="2472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115616" y="2639641"/>
            <a:ext cx="7704856" cy="107525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6500"/>
              </a:lnSpc>
              <a:spcBef>
                <a:spcPct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１、善人と悪人</a:t>
            </a: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7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r>
              <a:rPr kumimoji="1" lang="en-US" altLang="ja-JP"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6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ts val="0"/>
              </a:spcBef>
              <a:spcAft>
                <a:spcPts val="0"/>
              </a:spcAft>
              <a:buClrTx/>
              <a:buSzTx/>
              <a:buFontTx/>
              <a:buNone/>
              <a:tabLst/>
              <a:defRPr/>
            </a:pPr>
            <a:endParaRPr kumimoji="1" lang="en-US" altLang="ja-JP"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ct val="0"/>
              </a:spcBef>
              <a:spcAft>
                <a:spcPts val="0"/>
              </a:spcAft>
              <a:buClrTx/>
              <a:buSzTx/>
              <a:buFontTx/>
              <a:buNone/>
              <a:tabLst/>
              <a:defRPr/>
            </a:pPr>
            <a:endPar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ts val="6500"/>
              </a:lnSpc>
              <a:spcBef>
                <a:spcPct val="0"/>
              </a:spcBef>
              <a:spcAft>
                <a:spcPts val="0"/>
              </a:spcAft>
              <a:buClrTx/>
              <a:buSzTx/>
              <a:buFontTx/>
              <a:buNone/>
              <a:tabLst/>
              <a:defRPr/>
            </a:pPr>
            <a:endParaRPr kumimoji="1" lang="ja-JP" altLang="en-US" sz="8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Tree>
    <p:custDataLst>
      <p:tags r:id="rId1"/>
    </p:custDataLst>
    <p:extLst>
      <p:ext uri="{BB962C8B-B14F-4D97-AF65-F5344CB8AC3E}">
        <p14:creationId xmlns:p14="http://schemas.microsoft.com/office/powerpoint/2010/main" val="403817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F5FD88"/>
            </a:gs>
            <a:gs pos="13000">
              <a:srgbClr val="EAFB11"/>
            </a:gs>
            <a:gs pos="100000">
              <a:schemeClr val="bg1">
                <a:lumMod val="0"/>
                <a:lumOff val="100000"/>
                <a:alpha val="0"/>
              </a:schemeClr>
            </a:gs>
          </a:gsLst>
          <a:lin ang="2700000" scaled="1"/>
          <a:tileRect/>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5355389" y="2655992"/>
            <a:ext cx="1770967" cy="3600400"/>
          </a:xfrm>
          <a:prstGeom prst="rect">
            <a:avLst/>
          </a:prstGeom>
        </p:spPr>
      </p:pic>
      <p:sp>
        <p:nvSpPr>
          <p:cNvPr id="2" name="テキスト ボックス 1"/>
          <p:cNvSpPr txBox="1"/>
          <p:nvPr/>
        </p:nvSpPr>
        <p:spPr>
          <a:xfrm>
            <a:off x="3606044" y="683740"/>
            <a:ext cx="5164860" cy="1569660"/>
          </a:xfrm>
          <a:prstGeom prst="rect">
            <a:avLst/>
          </a:prstGeom>
          <a:noFill/>
        </p:spPr>
        <p:txBody>
          <a:bodyPr wrap="square" rtlCol="0">
            <a:spAutoFit/>
          </a:bodyPr>
          <a:lstStyle/>
          <a:p>
            <a:pPr algn="ctr"/>
            <a:r>
              <a:rPr kumimoji="1" lang="ja-JP" altLang="en-US" sz="4800" b="1" dirty="0">
                <a:effectLst>
                  <a:glow rad="88900">
                    <a:schemeClr val="bg1"/>
                  </a:glow>
                </a:effectLst>
                <a:latin typeface="游ゴシック" panose="020B0400000000000000" pitchFamily="50" charset="-128"/>
                <a:ea typeface="游ゴシック" panose="020B0400000000000000" pitchFamily="50" charset="-128"/>
              </a:rPr>
              <a:t>本願のはたらきを</a:t>
            </a:r>
            <a:endParaRPr kumimoji="1" lang="en-US" altLang="ja-JP" sz="4800" b="1" dirty="0">
              <a:effectLst>
                <a:glow rad="88900">
                  <a:schemeClr val="bg1"/>
                </a:glow>
              </a:effectLst>
              <a:latin typeface="游ゴシック" panose="020B0400000000000000" pitchFamily="50" charset="-128"/>
              <a:ea typeface="游ゴシック" panose="020B0400000000000000" pitchFamily="50" charset="-128"/>
            </a:endParaRPr>
          </a:p>
          <a:p>
            <a:pPr algn="ctr"/>
            <a:r>
              <a:rPr kumimoji="1" lang="ja-JP" altLang="en-US" sz="4800" b="1" dirty="0">
                <a:solidFill>
                  <a:srgbClr val="FF0000"/>
                </a:solidFill>
                <a:effectLst>
                  <a:glow rad="88900">
                    <a:schemeClr val="bg1"/>
                  </a:glow>
                </a:effectLst>
                <a:latin typeface="游ゴシック" panose="020B0400000000000000" pitchFamily="50" charset="-128"/>
                <a:ea typeface="游ゴシック" panose="020B0400000000000000" pitchFamily="50" charset="-128"/>
              </a:rPr>
              <a:t>信じる心</a:t>
            </a:r>
            <a:endParaRPr kumimoji="1" lang="ja-JP" altLang="en-US" sz="54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1109608">
            <a:off x="3512407" y="2876659"/>
            <a:ext cx="1951270" cy="2171140"/>
          </a:xfrm>
          <a:prstGeom prst="rightArrow">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054" y="476672"/>
            <a:ext cx="3317788" cy="8747432"/>
          </a:xfrm>
          <a:prstGeom prst="rect">
            <a:avLst/>
          </a:prstGeom>
        </p:spPr>
      </p:pic>
      <p:sp>
        <p:nvSpPr>
          <p:cNvPr id="3" name="テキスト ボックス 2">
            <a:extLst>
              <a:ext uri="{FF2B5EF4-FFF2-40B4-BE49-F238E27FC236}">
                <a16:creationId xmlns:a16="http://schemas.microsoft.com/office/drawing/2014/main" xmlns="" id="{7AACA579-56E1-9FB5-DCDD-2821C60D18B3}"/>
              </a:ext>
            </a:extLst>
          </p:cNvPr>
          <p:cNvSpPr txBox="1"/>
          <p:nvPr/>
        </p:nvSpPr>
        <p:spPr>
          <a:xfrm>
            <a:off x="3658443" y="4779688"/>
            <a:ext cx="5164860" cy="1446550"/>
          </a:xfrm>
          <a:prstGeom prst="rect">
            <a:avLst/>
          </a:prstGeom>
          <a:noFill/>
        </p:spPr>
        <p:txBody>
          <a:bodyPr wrap="square" rtlCol="0">
            <a:spAutoFit/>
          </a:bodyPr>
          <a:lstStyle/>
          <a:p>
            <a:pPr algn="ctr"/>
            <a:r>
              <a:rPr kumimoji="1" lang="ja-JP" altLang="en-US" sz="8800" b="1" dirty="0">
                <a:solidFill>
                  <a:srgbClr val="FF0000"/>
                </a:solidFill>
                <a:effectLst>
                  <a:glow rad="88900">
                    <a:schemeClr val="bg1"/>
                  </a:glow>
                </a:effectLst>
                <a:latin typeface="游ゴシック" panose="020B0400000000000000" pitchFamily="50" charset="-128"/>
                <a:ea typeface="游ゴシック" panose="020B0400000000000000" pitchFamily="50" charset="-128"/>
              </a:rPr>
              <a:t>信 心</a:t>
            </a:r>
            <a:endParaRPr kumimoji="1"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042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89018" y="188640"/>
            <a:ext cx="2520280" cy="1200329"/>
          </a:xfrm>
          <a:prstGeom prst="rect">
            <a:avLst/>
          </a:prstGeom>
          <a:noFill/>
          <a:ln w="57150">
            <a:no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信心</a:t>
            </a:r>
          </a:p>
        </p:txBody>
      </p:sp>
      <p:sp>
        <p:nvSpPr>
          <p:cNvPr id="8" name="テキスト ボックス 7"/>
          <p:cNvSpPr txBox="1"/>
          <p:nvPr/>
        </p:nvSpPr>
        <p:spPr>
          <a:xfrm>
            <a:off x="300880" y="1374838"/>
            <a:ext cx="8227081" cy="1754326"/>
          </a:xfrm>
          <a:prstGeom prst="rect">
            <a:avLst/>
          </a:prstGeom>
          <a:noFill/>
          <a:ln w="57150">
            <a:noFill/>
          </a:ln>
        </p:spPr>
        <p:txBody>
          <a:bodyPr vert="horz" wrap="square" rtlCol="0">
            <a:spAutoFit/>
          </a:bodyPr>
          <a:lstStyle/>
          <a:p>
            <a:pPr lvl="0" algn="ctr"/>
            <a:r>
              <a:rPr lang="ja-JP" altLang="en-US" sz="5400" b="1" dirty="0">
                <a:solidFill>
                  <a:prstClr val="black"/>
                </a:solidFill>
                <a:latin typeface="游ゴシック" panose="020B0400000000000000" pitchFamily="50" charset="-128"/>
                <a:ea typeface="游ゴシック" panose="020B0400000000000000" pitchFamily="50" charset="-128"/>
              </a:rPr>
              <a:t>往生成仏の</a:t>
            </a:r>
            <a:endParaRPr lang="en-US" altLang="ja-JP" sz="54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5400" b="1" dirty="0">
                <a:solidFill>
                  <a:prstClr val="black"/>
                </a:solidFill>
                <a:latin typeface="游ゴシック" panose="020B0400000000000000" pitchFamily="50" charset="-128"/>
                <a:ea typeface="游ゴシック" panose="020B0400000000000000" pitchFamily="50" charset="-128"/>
              </a:rPr>
              <a:t>正しき（正当な）因</a:t>
            </a:r>
            <a:endPar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2136990" y="3290163"/>
            <a:ext cx="4580856" cy="1323439"/>
          </a:xfrm>
          <a:prstGeom prst="rect">
            <a:avLst/>
          </a:prstGeom>
          <a:solidFill>
            <a:srgbClr val="FFFF00"/>
          </a:solidFill>
          <a:ln w="57150">
            <a:solidFill>
              <a:srgbClr val="FFC000"/>
            </a:solidFill>
          </a:ln>
        </p:spPr>
        <p:txBody>
          <a:bodyPr vert="horz" wrap="square" t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black"/>
                </a:solidFill>
                <a:effectLst>
                  <a:glow rad="63500">
                    <a:prstClr val="white"/>
                  </a:glow>
                </a:effectLst>
                <a:uLnTx/>
                <a:uFillTx/>
                <a:latin typeface="游ゴシック" panose="020B0400000000000000" pitchFamily="50" charset="-128"/>
                <a:ea typeface="游ゴシック" panose="020B0400000000000000" pitchFamily="50" charset="-128"/>
                <a:cs typeface="+mn-cs"/>
              </a:rPr>
              <a:t>信心正因</a:t>
            </a:r>
          </a:p>
        </p:txBody>
      </p:sp>
      <p:sp>
        <p:nvSpPr>
          <p:cNvPr id="10" name="テキスト ボックス 9">
            <a:extLst>
              <a:ext uri="{FF2B5EF4-FFF2-40B4-BE49-F238E27FC236}">
                <a16:creationId xmlns:a16="http://schemas.microsoft.com/office/drawing/2014/main" xmlns="" id="{3BEBE08E-E507-B320-67C3-D9312E993F2F}"/>
              </a:ext>
            </a:extLst>
          </p:cNvPr>
          <p:cNvSpPr txBox="1"/>
          <p:nvPr/>
        </p:nvSpPr>
        <p:spPr>
          <a:xfrm>
            <a:off x="458459" y="4761519"/>
            <a:ext cx="8227081" cy="1938992"/>
          </a:xfrm>
          <a:prstGeom prst="rect">
            <a:avLst/>
          </a:prstGeom>
          <a:noFill/>
          <a:ln w="57150">
            <a:noFill/>
          </a:ln>
        </p:spPr>
        <p:txBody>
          <a:bodyPr vert="horz" wrap="square" rtlCol="0">
            <a:spAutoFit/>
          </a:bodyPr>
          <a:lstStyle/>
          <a:p>
            <a:pPr lvl="0" algn="ctr"/>
            <a:r>
              <a:rPr lang="ja-JP" altLang="en-US" sz="6000" b="1" dirty="0">
                <a:solidFill>
                  <a:srgbClr val="FF0000"/>
                </a:solidFill>
                <a:latin typeface="游ゴシック" panose="020B0400000000000000" pitchFamily="50" charset="-128"/>
                <a:ea typeface="游ゴシック" panose="020B0400000000000000" pitchFamily="50" charset="-128"/>
              </a:rPr>
              <a:t>本願の救いは、</a:t>
            </a:r>
            <a:endParaRPr lang="en-US" altLang="ja-JP" sz="60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6000" b="1" dirty="0">
                <a:solidFill>
                  <a:srgbClr val="FF0000"/>
                </a:solidFill>
                <a:latin typeface="游ゴシック" panose="020B0400000000000000" pitchFamily="50" charset="-128"/>
                <a:ea typeface="游ゴシック" panose="020B0400000000000000" pitchFamily="50" charset="-128"/>
              </a:rPr>
              <a:t>信心によって成立する</a:t>
            </a:r>
            <a:endPar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20192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D0ADC648-A900-6B46-06CD-AFEEE480AC4F}"/>
              </a:ext>
            </a:extLst>
          </p:cNvPr>
          <p:cNvSpPr txBox="1"/>
          <p:nvPr/>
        </p:nvSpPr>
        <p:spPr>
          <a:xfrm>
            <a:off x="316312" y="2285250"/>
            <a:ext cx="8914267" cy="1015663"/>
          </a:xfrm>
          <a:prstGeom prst="rect">
            <a:avLst/>
          </a:prstGeom>
          <a:noFill/>
        </p:spPr>
        <p:txBody>
          <a:bodyPr vert="horz" wrap="square">
            <a:spAutoFit/>
          </a:bodyPr>
          <a:lstStyle/>
          <a:p>
            <a:r>
              <a:rPr kumimoji="1" lang="ja-JP" altLang="en-US" sz="6000" b="1" dirty="0">
                <a:solidFill>
                  <a:srgbClr val="FF0000"/>
                </a:solidFill>
                <a:latin typeface="游ゴシック" panose="020B0400000000000000" pitchFamily="50" charset="-128"/>
                <a:ea typeface="游ゴシック" panose="020B0400000000000000" pitchFamily="50" charset="-128"/>
              </a:rPr>
              <a:t>「他力をたのむこころ」</a:t>
            </a:r>
            <a:endParaRPr lang="ja-JP" altLang="en-US" sz="6000" b="1" dirty="0">
              <a:solidFill>
                <a:srgbClr val="FF0000"/>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xmlns="" id="{551D4E50-1F18-BB59-51F9-5A18FF01FB95}"/>
              </a:ext>
            </a:extLst>
          </p:cNvPr>
          <p:cNvSpPr txBox="1"/>
          <p:nvPr/>
        </p:nvSpPr>
        <p:spPr>
          <a:xfrm>
            <a:off x="571921" y="3789040"/>
            <a:ext cx="8403050" cy="2308324"/>
          </a:xfrm>
          <a:prstGeom prst="rect">
            <a:avLst/>
          </a:prstGeom>
          <a:noFill/>
        </p:spPr>
        <p:txBody>
          <a:bodyPr vert="horz" wrap="square">
            <a:spAutoFit/>
          </a:bodyPr>
          <a:lstStyle/>
          <a:p>
            <a:r>
              <a:rPr kumimoji="1" lang="ja-JP" altLang="en-US" sz="4800" b="1" dirty="0">
                <a:latin typeface="游ゴシック" panose="020B0400000000000000" pitchFamily="50" charset="-128"/>
                <a:ea typeface="游ゴシック" panose="020B0400000000000000" pitchFamily="50" charset="-128"/>
              </a:rPr>
              <a:t>・本願のはたらきを信じる心</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・本願のはたらきにおまかせ</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する心</a:t>
            </a:r>
          </a:p>
        </p:txBody>
      </p:sp>
      <p:sp>
        <p:nvSpPr>
          <p:cNvPr id="6" name="テキスト ボックス 5"/>
          <p:cNvSpPr txBox="1"/>
          <p:nvPr/>
        </p:nvSpPr>
        <p:spPr>
          <a:xfrm>
            <a:off x="3062646" y="897979"/>
            <a:ext cx="2520280" cy="1200329"/>
          </a:xfrm>
          <a:prstGeom prst="rect">
            <a:avLst/>
          </a:prstGeom>
          <a:noFill/>
          <a:ln w="57150">
            <a:no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信心</a:t>
            </a:r>
          </a:p>
        </p:txBody>
      </p:sp>
      <p:grpSp>
        <p:nvGrpSpPr>
          <p:cNvPr id="7" name="グループ化 6">
            <a:extLst>
              <a:ext uri="{FF2B5EF4-FFF2-40B4-BE49-F238E27FC236}">
                <a16:creationId xmlns:a16="http://schemas.microsoft.com/office/drawing/2014/main" xmlns="" id="{910AF6AD-F738-E0ED-DD8D-92BE6E8F16BA}"/>
              </a:ext>
            </a:extLst>
          </p:cNvPr>
          <p:cNvGrpSpPr/>
          <p:nvPr/>
        </p:nvGrpSpPr>
        <p:grpSpPr>
          <a:xfrm>
            <a:off x="6607783" y="-48767"/>
            <a:ext cx="2367188" cy="2468740"/>
            <a:chOff x="268328" y="96164"/>
            <a:chExt cx="2381254" cy="2549141"/>
          </a:xfrm>
        </p:grpSpPr>
        <p:pic>
          <p:nvPicPr>
            <p:cNvPr id="8" name="図 7" descr="文字の書かれた紙&#10;&#10;中程度の精度で自動的に生成された説明">
              <a:extLst>
                <a:ext uri="{FF2B5EF4-FFF2-40B4-BE49-F238E27FC236}">
                  <a16:creationId xmlns:a16="http://schemas.microsoft.com/office/drawing/2014/main" xmlns="" id="{DC9E7450-6267-019C-0B96-309A6B241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00000">
              <a:off x="268328" y="96164"/>
              <a:ext cx="2381254" cy="2549141"/>
            </a:xfrm>
            <a:prstGeom prst="rect">
              <a:avLst/>
            </a:prstGeom>
          </p:spPr>
        </p:pic>
        <p:sp>
          <p:nvSpPr>
            <p:cNvPr id="9" name="テキスト ボックス 8">
              <a:extLst>
                <a:ext uri="{FF2B5EF4-FFF2-40B4-BE49-F238E27FC236}">
                  <a16:creationId xmlns:a16="http://schemas.microsoft.com/office/drawing/2014/main" xmlns="" id="{8F2A0050-9FE6-0CE3-6734-179666F41B06}"/>
                </a:ext>
              </a:extLst>
            </p:cNvPr>
            <p:cNvSpPr txBox="1"/>
            <p:nvPr/>
          </p:nvSpPr>
          <p:spPr>
            <a:xfrm>
              <a:off x="909898" y="442005"/>
              <a:ext cx="911554" cy="2066298"/>
            </a:xfrm>
            <a:prstGeom prst="rect">
              <a:avLst/>
            </a:prstGeom>
            <a:noFill/>
          </p:spPr>
          <p:txBody>
            <a:bodyPr vert="eaVert" wrap="square" lIns="0" r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chemeClr val="tx1">
                      <a:lumMod val="85000"/>
                      <a:lumOff val="15000"/>
                    </a:schemeClr>
                  </a:solidFill>
                  <a:effectLst>
                    <a:glow rad="127000">
                      <a:schemeClr val="bg1"/>
                    </a:glow>
                  </a:effectLst>
                  <a:uLnTx/>
                  <a:uFillTx/>
                  <a:latin typeface="游ゴシック" panose="020B0400000000000000" pitchFamily="50" charset="-128"/>
                  <a:ea typeface="游ゴシック" panose="020B0400000000000000" pitchFamily="50" charset="-128"/>
                </a:rPr>
                <a:t>歎異抄</a:t>
              </a:r>
            </a:p>
          </p:txBody>
        </p:sp>
      </p:grpSp>
    </p:spTree>
    <p:custDataLst>
      <p:tags r:id="rId1"/>
    </p:custDataLst>
    <p:extLst>
      <p:ext uri="{BB962C8B-B14F-4D97-AF65-F5344CB8AC3E}">
        <p14:creationId xmlns:p14="http://schemas.microsoft.com/office/powerpoint/2010/main" val="10343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4935" y="172624"/>
            <a:ext cx="3508653" cy="6416652"/>
          </a:xfrm>
          <a:prstGeom prst="rect">
            <a:avLst/>
          </a:prstGeom>
          <a:solidFill>
            <a:schemeClr val="tx2"/>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この条、一旦そのいはれあるに似たれども、</a:t>
            </a:r>
            <a:r>
              <a:rPr kumimoji="1" lang="ja-JP" altLang="en-US" sz="54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本願他力</a:t>
            </a:r>
            <a:r>
              <a:rPr kumimoji="1" lang="ja-JP" altLang="en-US" sz="5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の意趣にそむけり。</a:t>
            </a:r>
            <a:r>
              <a:rPr kumimoji="1" lang="ja-JP" altLang="en-US" sz="2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1273003" y="172624"/>
            <a:ext cx="3508653" cy="6418421"/>
          </a:xfrm>
          <a:prstGeom prst="rect">
            <a:avLst/>
          </a:prstGeom>
          <a:noFill/>
          <a:effectLst/>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これは一応もっともなようですが、</a:t>
            </a:r>
            <a:r>
              <a:rPr kumimoji="1" lang="ja-JP" altLang="en-US" sz="5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本願他力</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の救いのおこころに反しています。</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09195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3508" y="1122596"/>
            <a:ext cx="8856984" cy="1631216"/>
          </a:xfrm>
          <a:prstGeom prst="rect">
            <a:avLst/>
          </a:prstGeom>
          <a:solidFill>
            <a:schemeClr val="tx2"/>
          </a:solidFill>
          <a:ln w="38100">
            <a:noFill/>
          </a:ln>
        </p:spPr>
        <p:txBody>
          <a:bodyPr wrap="square" rtlCol="0">
            <a:spAutoFit/>
          </a:bodyPr>
          <a:lstStyle/>
          <a:p>
            <a:r>
              <a:rPr kumimoji="1" lang="ja-JP" altLang="en-US" sz="5000" b="1" dirty="0">
                <a:solidFill>
                  <a:schemeClr val="bg1"/>
                </a:solidFill>
                <a:ea typeface="游ゴシック" panose="020B0400000000000000" pitchFamily="50" charset="-128"/>
              </a:rPr>
              <a:t>悪人でさえ救われるのだから、まして善人はいうまでもない。</a:t>
            </a:r>
          </a:p>
        </p:txBody>
      </p:sp>
      <p:sp>
        <p:nvSpPr>
          <p:cNvPr id="3" name="テキスト ボックス 2"/>
          <p:cNvSpPr txBox="1"/>
          <p:nvPr/>
        </p:nvSpPr>
        <p:spPr>
          <a:xfrm>
            <a:off x="2501770" y="133901"/>
            <a:ext cx="4140460" cy="923330"/>
          </a:xfrm>
          <a:prstGeom prst="rect">
            <a:avLst/>
          </a:prstGeom>
          <a:noFill/>
          <a:ln w="57150">
            <a:noFill/>
          </a:ln>
        </p:spPr>
        <p:txBody>
          <a:bodyPr wrap="square" rtlCol="0">
            <a:spAutoFit/>
          </a:bodyPr>
          <a:lstStyle/>
          <a:p>
            <a:pPr algn="ctr"/>
            <a:r>
              <a:rPr kumimoji="1" lang="ja-JP" altLang="en-US" sz="5400" b="1" dirty="0">
                <a:solidFill>
                  <a:srgbClr val="FF0000"/>
                </a:solidFill>
                <a:latin typeface="游ゴシック" panose="020B0400000000000000" pitchFamily="50" charset="-128"/>
                <a:ea typeface="游ゴシック" panose="020B0400000000000000" pitchFamily="50" charset="-128"/>
              </a:rPr>
              <a:t>「この条」</a:t>
            </a:r>
          </a:p>
        </p:txBody>
      </p:sp>
      <p:sp>
        <p:nvSpPr>
          <p:cNvPr id="4" name="下矢印 3"/>
          <p:cNvSpPr/>
          <p:nvPr/>
        </p:nvSpPr>
        <p:spPr>
          <a:xfrm>
            <a:off x="3815916" y="2884543"/>
            <a:ext cx="1512168" cy="7101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テキスト ボックス 6"/>
          <p:cNvSpPr txBox="1"/>
          <p:nvPr/>
        </p:nvSpPr>
        <p:spPr>
          <a:xfrm>
            <a:off x="503548" y="3538220"/>
            <a:ext cx="8136904" cy="2954655"/>
          </a:xfrm>
          <a:prstGeom prst="rect">
            <a:avLst/>
          </a:prstGeom>
          <a:noFill/>
          <a:effectLst>
            <a:glow rad="139700">
              <a:schemeClr val="accent4">
                <a:satMod val="175000"/>
                <a:alpha val="40000"/>
              </a:schemeClr>
            </a:glow>
          </a:effectLst>
        </p:spPr>
        <p:txBody>
          <a:bodyPr wrap="square" rtlCol="0">
            <a:spAutoFit/>
          </a:bodyPr>
          <a:lstStyle/>
          <a:p>
            <a:pPr algn="ctr"/>
            <a:r>
              <a:rPr kumimoji="1" lang="ja-JP" altLang="en-US" sz="6000" b="1" dirty="0">
                <a:effectLst>
                  <a:glow rad="165100">
                    <a:schemeClr val="bg1"/>
                  </a:glow>
                </a:effectLst>
                <a:latin typeface="游ゴシック" panose="020B0400000000000000" pitchFamily="50" charset="-128"/>
                <a:ea typeface="游ゴシック" panose="020B0400000000000000" pitchFamily="50" charset="-128"/>
              </a:rPr>
              <a:t>阿弥陀仏の</a:t>
            </a:r>
            <a:r>
              <a:rPr kumimoji="1" lang="ja-JP" altLang="en-US" sz="6000" b="1" dirty="0">
                <a:solidFill>
                  <a:srgbClr val="FF0000"/>
                </a:solidFill>
                <a:effectLst>
                  <a:glow rad="165100">
                    <a:schemeClr val="bg1"/>
                  </a:glow>
                </a:effectLst>
                <a:latin typeface="游ゴシック" panose="020B0400000000000000" pitchFamily="50" charset="-128"/>
                <a:ea typeface="游ゴシック" panose="020B0400000000000000" pitchFamily="50" charset="-128"/>
              </a:rPr>
              <a:t>本願他力</a:t>
            </a:r>
            <a:r>
              <a:rPr kumimoji="1" lang="ja-JP" altLang="en-US" sz="6000" b="1" dirty="0">
                <a:effectLst>
                  <a:glow rad="165100">
                    <a:schemeClr val="bg1"/>
                  </a:glow>
                </a:effectLst>
                <a:latin typeface="游ゴシック" panose="020B0400000000000000" pitchFamily="50" charset="-128"/>
                <a:ea typeface="游ゴシック" panose="020B0400000000000000" pitchFamily="50" charset="-128"/>
              </a:rPr>
              <a:t>の救いのおこころに</a:t>
            </a:r>
            <a:endParaRPr kumimoji="1" lang="en-US" altLang="ja-JP" sz="6000" b="1" dirty="0">
              <a:effectLst>
                <a:glow rad="165100">
                  <a:schemeClr val="bg1"/>
                </a:glow>
              </a:effectLst>
              <a:latin typeface="游ゴシック" panose="020B0400000000000000" pitchFamily="50" charset="-128"/>
              <a:ea typeface="游ゴシック" panose="020B0400000000000000" pitchFamily="50" charset="-128"/>
            </a:endParaRPr>
          </a:p>
          <a:p>
            <a:pPr algn="ctr"/>
            <a:r>
              <a:rPr kumimoji="1" lang="ja-JP" altLang="en-US" sz="6600" b="1" dirty="0">
                <a:solidFill>
                  <a:srgbClr val="FF0000"/>
                </a:solidFill>
                <a:effectLst>
                  <a:glow rad="165100">
                    <a:schemeClr val="bg1"/>
                  </a:glow>
                </a:effectLst>
                <a:latin typeface="游ゴシック" panose="020B0400000000000000" pitchFamily="50" charset="-128"/>
                <a:ea typeface="游ゴシック" panose="020B0400000000000000" pitchFamily="50" charset="-128"/>
              </a:rPr>
              <a:t>反している</a:t>
            </a:r>
          </a:p>
        </p:txBody>
      </p:sp>
    </p:spTree>
    <p:custDataLst>
      <p:tags r:id="rId1"/>
    </p:custDataLst>
    <p:extLst>
      <p:ext uri="{BB962C8B-B14F-4D97-AF65-F5344CB8AC3E}">
        <p14:creationId xmlns:p14="http://schemas.microsoft.com/office/powerpoint/2010/main" val="37881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45471" y="218825"/>
            <a:ext cx="3877985" cy="6401085"/>
          </a:xfrm>
          <a:prstGeom prst="rect">
            <a:avLst/>
          </a:prstGeom>
          <a:solidFill>
            <a:schemeClr val="tx2"/>
          </a:solidFill>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その</a:t>
            </a:r>
            <a:r>
              <a:rPr lang="ja-JP" altLang="en-US" sz="4800" b="1" dirty="0" err="1">
                <a:solidFill>
                  <a:schemeClr val="bg1"/>
                </a:solidFill>
                <a:latin typeface="游ゴシック" panose="020B0400000000000000" pitchFamily="50" charset="-128"/>
                <a:ea typeface="游ゴシック" panose="020B0400000000000000" pitchFamily="50" charset="-128"/>
              </a:rPr>
              <a:t>ゆゑは</a:t>
            </a:r>
            <a:r>
              <a:rPr lang="ja-JP" altLang="en-US" sz="4800" b="1" dirty="0">
                <a:solidFill>
                  <a:schemeClr val="bg1"/>
                </a:solidFill>
                <a:latin typeface="游ゴシック" panose="020B0400000000000000" pitchFamily="50" charset="-128"/>
                <a:ea typeface="游ゴシック" panose="020B0400000000000000" pitchFamily="50" charset="-128"/>
              </a:rPr>
              <a:t>、自力作善のひとは、ひと</a:t>
            </a:r>
            <a:r>
              <a:rPr lang="ja-JP" altLang="en-US" sz="4800" b="1" dirty="0" err="1">
                <a:solidFill>
                  <a:schemeClr val="bg1"/>
                </a:solidFill>
                <a:latin typeface="游ゴシック" panose="020B0400000000000000" pitchFamily="50" charset="-128"/>
                <a:ea typeface="游ゴシック" panose="020B0400000000000000" pitchFamily="50" charset="-128"/>
              </a:rPr>
              <a:t>へに</a:t>
            </a:r>
            <a:r>
              <a:rPr lang="ja-JP" altLang="en-US" sz="4800" b="1" dirty="0">
                <a:solidFill>
                  <a:schemeClr val="bg1"/>
                </a:solidFill>
                <a:latin typeface="游ゴシック" panose="020B0400000000000000" pitchFamily="50" charset="-128"/>
                <a:ea typeface="游ゴシック" panose="020B0400000000000000" pitchFamily="50" charset="-128"/>
              </a:rPr>
              <a:t>他力をたのむこころかけたるあひだ、弥陀の本願にあらず。</a:t>
            </a:r>
            <a:r>
              <a:rPr lang="ja-JP" altLang="en-US" sz="48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252536" y="148892"/>
            <a:ext cx="5355312" cy="6418421"/>
          </a:xfrm>
          <a:prstGeom prst="rect">
            <a:avLst/>
          </a:prstGeom>
          <a:noFill/>
          <a:effectLst/>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なぜなら、自力で修めた善によって往生しようとする人は、ひとすじに本願のはたらきを信じる心が欠けているから、阿弥陀仏の本願にかなっていないのです。</a:t>
            </a:r>
            <a:endParaRPr kumimoji="1" lang="en-US" altLang="ja-JP" sz="4400" b="1" dirty="0">
              <a:latin typeface="游ゴシック" panose="020B0400000000000000" pitchFamily="50" charset="-128"/>
              <a:ea typeface="游ゴシック" panose="020B0400000000000000" pitchFamily="50" charset="-128"/>
            </a:endParaRPr>
          </a:p>
          <a:p>
            <a:r>
              <a:rPr lang="ja-JP" altLang="en-US" sz="2800" b="1" dirty="0"/>
              <a:t>　　　　　　　　</a:t>
            </a:r>
            <a:endParaRPr kumimoji="1" lang="ja-JP" altLang="en-US" sz="40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5245470" y="238247"/>
            <a:ext cx="3877985" cy="6401085"/>
          </a:xfrm>
          <a:prstGeom prst="rect">
            <a:avLst/>
          </a:prstGeom>
          <a:solidFill>
            <a:schemeClr val="tx2"/>
          </a:solidFill>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その</a:t>
            </a:r>
            <a:r>
              <a:rPr lang="ja-JP" altLang="en-US" sz="4800" b="1" dirty="0" err="1">
                <a:solidFill>
                  <a:schemeClr val="bg1"/>
                </a:solidFill>
                <a:latin typeface="游ゴシック" panose="020B0400000000000000" pitchFamily="50" charset="-128"/>
                <a:ea typeface="游ゴシック" panose="020B0400000000000000" pitchFamily="50" charset="-128"/>
              </a:rPr>
              <a:t>ゆゑは</a:t>
            </a:r>
            <a:r>
              <a:rPr lang="ja-JP" altLang="en-US" sz="4800" b="1" dirty="0">
                <a:solidFill>
                  <a:schemeClr val="bg1"/>
                </a:solidFill>
                <a:latin typeface="游ゴシック" panose="020B0400000000000000" pitchFamily="50" charset="-128"/>
                <a:ea typeface="游ゴシック" panose="020B0400000000000000" pitchFamily="50" charset="-128"/>
              </a:rPr>
              <a:t>、</a:t>
            </a:r>
            <a:r>
              <a:rPr lang="ja-JP" altLang="en-US" sz="4800" b="1" dirty="0">
                <a:solidFill>
                  <a:srgbClr val="FF0000"/>
                </a:solidFill>
                <a:latin typeface="游ゴシック" panose="020B0400000000000000" pitchFamily="50" charset="-128"/>
                <a:ea typeface="游ゴシック" panose="020B0400000000000000" pitchFamily="50" charset="-128"/>
              </a:rPr>
              <a:t>自力作善のひと</a:t>
            </a:r>
            <a:r>
              <a:rPr lang="ja-JP" altLang="en-US" sz="4800" b="1" dirty="0">
                <a:solidFill>
                  <a:schemeClr val="bg1"/>
                </a:solidFill>
                <a:latin typeface="游ゴシック" panose="020B0400000000000000" pitchFamily="50" charset="-128"/>
                <a:ea typeface="游ゴシック" panose="020B0400000000000000" pitchFamily="50" charset="-128"/>
              </a:rPr>
              <a:t>は、ひと</a:t>
            </a:r>
            <a:r>
              <a:rPr lang="ja-JP" altLang="en-US" sz="4800" b="1" dirty="0" err="1">
                <a:solidFill>
                  <a:schemeClr val="bg1"/>
                </a:solidFill>
                <a:latin typeface="游ゴシック" panose="020B0400000000000000" pitchFamily="50" charset="-128"/>
                <a:ea typeface="游ゴシック" panose="020B0400000000000000" pitchFamily="50" charset="-128"/>
              </a:rPr>
              <a:t>へに</a:t>
            </a:r>
            <a:r>
              <a:rPr lang="ja-JP" altLang="en-US" sz="4800" b="1" dirty="0">
                <a:solidFill>
                  <a:schemeClr val="bg1"/>
                </a:solidFill>
                <a:latin typeface="游ゴシック" panose="020B0400000000000000" pitchFamily="50" charset="-128"/>
                <a:ea typeface="游ゴシック" panose="020B0400000000000000" pitchFamily="50" charset="-128"/>
              </a:rPr>
              <a:t>他力をたのむこころかけたるあひだ、弥陀の本願にあらず。</a:t>
            </a:r>
            <a:r>
              <a:rPr lang="ja-JP" altLang="en-US" sz="4800" b="1" dirty="0">
                <a:solidFill>
                  <a:schemeClr val="bg1"/>
                </a:solidFill>
              </a:rPr>
              <a:t> 　　　　</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252536" y="133507"/>
            <a:ext cx="5355312" cy="6418421"/>
          </a:xfrm>
          <a:prstGeom prst="rect">
            <a:avLst/>
          </a:prstGeom>
          <a:noFill/>
          <a:effectLst/>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なぜなら、</a:t>
            </a:r>
            <a:r>
              <a:rPr kumimoji="1" lang="ja-JP" altLang="en-US" sz="4400" b="1" dirty="0">
                <a:solidFill>
                  <a:srgbClr val="FF0000"/>
                </a:solidFill>
                <a:latin typeface="游ゴシック" panose="020B0400000000000000" pitchFamily="50" charset="-128"/>
                <a:ea typeface="游ゴシック" panose="020B0400000000000000" pitchFamily="50" charset="-128"/>
              </a:rPr>
              <a:t>自力で修めた善によって往生しようとする人</a:t>
            </a:r>
            <a:r>
              <a:rPr kumimoji="1" lang="ja-JP" altLang="en-US" sz="4400" b="1" dirty="0">
                <a:latin typeface="游ゴシック" panose="020B0400000000000000" pitchFamily="50" charset="-128"/>
                <a:ea typeface="游ゴシック" panose="020B0400000000000000" pitchFamily="50" charset="-128"/>
              </a:rPr>
              <a:t>は、ひとすじに本願のはたらきを信じる心が欠けているから、阿弥陀仏の本願にかなっていないのです。</a:t>
            </a:r>
            <a:endParaRPr kumimoji="1" lang="en-US" altLang="ja-JP" sz="4400" b="1" dirty="0">
              <a:latin typeface="游ゴシック" panose="020B0400000000000000" pitchFamily="50" charset="-128"/>
              <a:ea typeface="游ゴシック" panose="020B0400000000000000" pitchFamily="50" charset="-128"/>
            </a:endParaRPr>
          </a:p>
          <a:p>
            <a:r>
              <a:rPr lang="ja-JP" altLang="en-US" sz="2800" b="1" dirty="0"/>
              <a:t>　　　　　　　　</a:t>
            </a:r>
            <a:endParaRPr kumimoji="1" lang="ja-JP" altLang="en-US" sz="4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3746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22A9001-68D6-C941-08D3-1B3D4B527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40" y="378656"/>
            <a:ext cx="4032448" cy="6686933"/>
          </a:xfrm>
          <a:prstGeom prst="rect">
            <a:avLst/>
          </a:prstGeom>
        </p:spPr>
      </p:pic>
      <p:sp>
        <p:nvSpPr>
          <p:cNvPr id="4" name="テキスト ボックス 3"/>
          <p:cNvSpPr txBox="1"/>
          <p:nvPr/>
        </p:nvSpPr>
        <p:spPr>
          <a:xfrm>
            <a:off x="1907704" y="545283"/>
            <a:ext cx="5976664" cy="1015663"/>
          </a:xfrm>
          <a:prstGeom prst="rect">
            <a:avLst/>
          </a:prstGeom>
          <a:noFill/>
          <a:ln w="28575">
            <a:noFill/>
          </a:ln>
          <a:effectLst>
            <a:glow rad="127000">
              <a:schemeClr val="bg1"/>
            </a:glow>
          </a:effectLst>
        </p:spPr>
        <p:txBody>
          <a:bodyPr vert="horz" wrap="square" rtlCol="0">
            <a:spAutoFit/>
          </a:bodyPr>
          <a:lstStyle/>
          <a:p>
            <a:pPr algn="ctr"/>
            <a:r>
              <a:rPr kumimoji="1" lang="ja-JP" altLang="en-US" sz="6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自力作善のひと</a:t>
            </a:r>
          </a:p>
        </p:txBody>
      </p:sp>
      <p:sp>
        <p:nvSpPr>
          <p:cNvPr id="8" name="角丸四角形 7"/>
          <p:cNvSpPr/>
          <p:nvPr/>
        </p:nvSpPr>
        <p:spPr>
          <a:xfrm>
            <a:off x="611560" y="2564904"/>
            <a:ext cx="8208912" cy="244827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自分の能力や知識をたのみとして、積み重ねた善によって往生成仏をめざす人</a:t>
            </a:r>
          </a:p>
        </p:txBody>
      </p:sp>
    </p:spTree>
    <p:custDataLst>
      <p:tags r:id="rId1"/>
    </p:custDataLst>
    <p:extLst>
      <p:ext uri="{BB962C8B-B14F-4D97-AF65-F5344CB8AC3E}">
        <p14:creationId xmlns:p14="http://schemas.microsoft.com/office/powerpoint/2010/main" val="298652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1845884"/>
            <a:ext cx="8136904" cy="2308324"/>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03200">
                    <a:schemeClr val="bg1"/>
                  </a:glow>
                </a:effectLst>
                <a:uLnTx/>
                <a:uFillTx/>
                <a:latin typeface="游ゴシック" panose="020B0400000000000000" pitchFamily="50" charset="-128"/>
                <a:ea typeface="游ゴシック" panose="020B0400000000000000" pitchFamily="50" charset="-128"/>
                <a:cs typeface="+mn-cs"/>
              </a:rPr>
              <a:t>「ひとすじ</a:t>
            </a:r>
            <a:r>
              <a:rPr kumimoji="1" lang="ja-JP" altLang="en-US" sz="4800" b="1" i="0" u="none" strike="noStrike" kern="1200" cap="none" spc="0" normalizeH="0" baseline="0" noProof="0" dirty="0">
                <a:ln>
                  <a:noFill/>
                </a:ln>
                <a:effectLst>
                  <a:glow rad="203200">
                    <a:schemeClr val="bg1"/>
                  </a:glow>
                </a:effectLst>
                <a:uLnTx/>
                <a:uFillTx/>
                <a:latin typeface="游ゴシック" panose="020B0400000000000000" pitchFamily="50" charset="-128"/>
                <a:ea typeface="游ゴシック" panose="020B0400000000000000" pitchFamily="50" charset="-128"/>
                <a:cs typeface="+mn-cs"/>
              </a:rPr>
              <a:t>に本願のはたらきを</a:t>
            </a:r>
            <a:r>
              <a:rPr kumimoji="1" lang="ja-JP" altLang="en-US" sz="4800" b="1" i="0" u="none" strike="noStrike" kern="1200" cap="none" spc="0" normalizeH="0" baseline="0" noProof="0" dirty="0">
                <a:ln>
                  <a:noFill/>
                </a:ln>
                <a:solidFill>
                  <a:srgbClr val="FF0000"/>
                </a:solidFill>
                <a:effectLst>
                  <a:glow rad="203200">
                    <a:schemeClr val="bg1"/>
                  </a:glow>
                </a:effectLst>
                <a:uLnTx/>
                <a:uFillTx/>
                <a:latin typeface="游ゴシック" panose="020B0400000000000000" pitchFamily="50" charset="-128"/>
                <a:ea typeface="游ゴシック" panose="020B0400000000000000" pitchFamily="50" charset="-128"/>
                <a:cs typeface="+mn-cs"/>
              </a:rPr>
              <a:t>信じる心（信心）</a:t>
            </a:r>
            <a:r>
              <a:rPr kumimoji="1" lang="ja-JP" altLang="en-US" sz="4800" b="1" i="0" u="none" strike="noStrike" kern="1200" cap="none" spc="0" normalizeH="0" baseline="0" noProof="0" dirty="0">
                <a:ln>
                  <a:noFill/>
                </a:ln>
                <a:effectLst>
                  <a:glow rad="203200">
                    <a:schemeClr val="bg1"/>
                  </a:glow>
                </a:effectLst>
                <a:uLnTx/>
                <a:uFillTx/>
                <a:latin typeface="游ゴシック" panose="020B0400000000000000" pitchFamily="50" charset="-128"/>
                <a:ea typeface="游ゴシック" panose="020B0400000000000000" pitchFamily="50" charset="-128"/>
                <a:cs typeface="+mn-cs"/>
              </a:rPr>
              <a:t>が欠けている」</a:t>
            </a:r>
          </a:p>
        </p:txBody>
      </p:sp>
      <p:sp>
        <p:nvSpPr>
          <p:cNvPr id="7" name="テキスト ボックス 6"/>
          <p:cNvSpPr txBox="1"/>
          <p:nvPr/>
        </p:nvSpPr>
        <p:spPr>
          <a:xfrm>
            <a:off x="539552" y="4293096"/>
            <a:ext cx="8712968" cy="2400657"/>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schemeClr val="bg1"/>
                  </a:glow>
                </a:effectLst>
                <a:uLnTx/>
                <a:uFillTx/>
                <a:latin typeface="Calibri" panose="020F0502020204030204"/>
                <a:ea typeface="游ゴシック" panose="020B0400000000000000" pitchFamily="50" charset="-128"/>
                <a:cs typeface="+mn-cs"/>
              </a:rPr>
              <a:t>自分の力を信じているので</a:t>
            </a:r>
            <a:endParaRPr kumimoji="1" lang="en-US" altLang="ja-JP" sz="4800" b="1" i="0" u="none" strike="noStrike" kern="1200" cap="none" spc="0" normalizeH="0" baseline="0" noProof="0" dirty="0">
              <a:ln>
                <a:noFill/>
              </a:ln>
              <a:solidFill>
                <a:prstClr val="black"/>
              </a:solidFill>
              <a:effectLst>
                <a:glow rad="127000">
                  <a:schemeClr val="bg1"/>
                </a:glow>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schemeClr val="bg1"/>
                  </a:glow>
                </a:effectLst>
                <a:uLnTx/>
                <a:uFillTx/>
                <a:latin typeface="Calibri" panose="020F0502020204030204"/>
                <a:ea typeface="游ゴシック" panose="020B0400000000000000" pitchFamily="50" charset="-128"/>
                <a:cs typeface="+mn-cs"/>
              </a:rPr>
              <a:t>阿弥陀仏の本願他力の救いを</a:t>
            </a:r>
            <a:endParaRPr kumimoji="1" lang="en-US" altLang="ja-JP" sz="4800" b="1" i="0" u="none" strike="noStrike" kern="1200" cap="none" spc="0" normalizeH="0" baseline="0" noProof="0" dirty="0">
              <a:ln>
                <a:noFill/>
              </a:ln>
              <a:solidFill>
                <a:prstClr val="black"/>
              </a:solidFill>
              <a:effectLst>
                <a:glow rad="127000">
                  <a:schemeClr val="bg1"/>
                </a:glow>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glow rad="127000">
                    <a:schemeClr val="bg1"/>
                  </a:glow>
                </a:effectLst>
                <a:uLnTx/>
                <a:uFillTx/>
                <a:latin typeface="Calibri" panose="020F0502020204030204"/>
                <a:ea typeface="游ゴシック" panose="020B0400000000000000" pitchFamily="50" charset="-128"/>
                <a:cs typeface="+mn-cs"/>
              </a:rPr>
              <a:t>信じていない</a:t>
            </a:r>
          </a:p>
        </p:txBody>
      </p:sp>
      <p:sp>
        <p:nvSpPr>
          <p:cNvPr id="2" name="テキスト ボックス 1">
            <a:extLst>
              <a:ext uri="{FF2B5EF4-FFF2-40B4-BE49-F238E27FC236}">
                <a16:creationId xmlns:a16="http://schemas.microsoft.com/office/drawing/2014/main" xmlns="" id="{60911608-C144-08D7-3F00-47C5A9C71439}"/>
              </a:ext>
            </a:extLst>
          </p:cNvPr>
          <p:cNvSpPr txBox="1"/>
          <p:nvPr/>
        </p:nvSpPr>
        <p:spPr>
          <a:xfrm>
            <a:off x="1907704" y="545283"/>
            <a:ext cx="5976664" cy="1015663"/>
          </a:xfrm>
          <a:prstGeom prst="rect">
            <a:avLst/>
          </a:prstGeom>
          <a:noFill/>
          <a:ln w="28575">
            <a:noFill/>
          </a:ln>
          <a:effectLst>
            <a:glow rad="127000">
              <a:schemeClr val="bg1"/>
            </a:glow>
          </a:effectLst>
        </p:spPr>
        <p:txBody>
          <a:bodyPr vert="horz" wrap="square" rtlCol="0">
            <a:spAutoFit/>
          </a:bodyPr>
          <a:lstStyle/>
          <a:p>
            <a:pPr algn="ctr"/>
            <a:r>
              <a:rPr kumimoji="1" lang="ja-JP" altLang="en-US" sz="6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自力作善のひと</a:t>
            </a:r>
          </a:p>
        </p:txBody>
      </p:sp>
    </p:spTree>
    <p:custDataLst>
      <p:tags r:id="rId1"/>
    </p:custDataLst>
    <p:extLst>
      <p:ext uri="{BB962C8B-B14F-4D97-AF65-F5344CB8AC3E}">
        <p14:creationId xmlns:p14="http://schemas.microsoft.com/office/powerpoint/2010/main" val="36036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1845884"/>
            <a:ext cx="8136904" cy="2308324"/>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03200">
                    <a:schemeClr val="bg1"/>
                  </a:glow>
                </a:effectLst>
                <a:uLnTx/>
                <a:uFillTx/>
                <a:latin typeface="游ゴシック" panose="020B0400000000000000" pitchFamily="50" charset="-128"/>
                <a:ea typeface="游ゴシック" panose="020B0400000000000000" pitchFamily="50" charset="-128"/>
                <a:cs typeface="+mn-cs"/>
              </a:rPr>
              <a:t>「ひとすじ</a:t>
            </a:r>
            <a:r>
              <a:rPr kumimoji="1" lang="ja-JP" altLang="en-US" sz="4800" b="1" i="0" u="none" strike="noStrike" kern="1200" cap="none" spc="0" normalizeH="0" baseline="0" noProof="0" dirty="0">
                <a:ln>
                  <a:noFill/>
                </a:ln>
                <a:effectLst>
                  <a:glow rad="203200">
                    <a:schemeClr val="bg1"/>
                  </a:glow>
                </a:effectLst>
                <a:uLnTx/>
                <a:uFillTx/>
                <a:latin typeface="游ゴシック" panose="020B0400000000000000" pitchFamily="50" charset="-128"/>
                <a:ea typeface="游ゴシック" panose="020B0400000000000000" pitchFamily="50" charset="-128"/>
                <a:cs typeface="+mn-cs"/>
              </a:rPr>
              <a:t>に本願のはたらきを</a:t>
            </a:r>
            <a:r>
              <a:rPr kumimoji="1" lang="ja-JP" altLang="en-US" sz="4800" b="1" i="0" u="none" strike="noStrike" kern="1200" cap="none" spc="0" normalizeH="0" baseline="0" noProof="0" dirty="0">
                <a:ln>
                  <a:noFill/>
                </a:ln>
                <a:solidFill>
                  <a:srgbClr val="FF0000"/>
                </a:solidFill>
                <a:effectLst>
                  <a:glow rad="203200">
                    <a:schemeClr val="bg1"/>
                  </a:glow>
                </a:effectLst>
                <a:uLnTx/>
                <a:uFillTx/>
                <a:latin typeface="游ゴシック" panose="020B0400000000000000" pitchFamily="50" charset="-128"/>
                <a:ea typeface="游ゴシック" panose="020B0400000000000000" pitchFamily="50" charset="-128"/>
                <a:cs typeface="+mn-cs"/>
              </a:rPr>
              <a:t>信じる心（信心）</a:t>
            </a:r>
            <a:r>
              <a:rPr kumimoji="1" lang="ja-JP" altLang="en-US" sz="4800" b="1" i="0" u="none" strike="noStrike" kern="1200" cap="none" spc="0" normalizeH="0" baseline="0" noProof="0" dirty="0">
                <a:ln>
                  <a:noFill/>
                </a:ln>
                <a:effectLst>
                  <a:glow rad="203200">
                    <a:schemeClr val="bg1"/>
                  </a:glow>
                </a:effectLst>
                <a:uLnTx/>
                <a:uFillTx/>
                <a:latin typeface="游ゴシック" panose="020B0400000000000000" pitchFamily="50" charset="-128"/>
                <a:ea typeface="游ゴシック" panose="020B0400000000000000" pitchFamily="50" charset="-128"/>
                <a:cs typeface="+mn-cs"/>
              </a:rPr>
              <a:t>が欠けている」</a:t>
            </a:r>
          </a:p>
        </p:txBody>
      </p:sp>
      <p:sp>
        <p:nvSpPr>
          <p:cNvPr id="2" name="テキスト ボックス 1">
            <a:extLst>
              <a:ext uri="{FF2B5EF4-FFF2-40B4-BE49-F238E27FC236}">
                <a16:creationId xmlns:a16="http://schemas.microsoft.com/office/drawing/2014/main" xmlns="" id="{60911608-C144-08D7-3F00-47C5A9C71439}"/>
              </a:ext>
            </a:extLst>
          </p:cNvPr>
          <p:cNvSpPr txBox="1"/>
          <p:nvPr/>
        </p:nvSpPr>
        <p:spPr>
          <a:xfrm>
            <a:off x="1907704" y="545283"/>
            <a:ext cx="5976664" cy="1015663"/>
          </a:xfrm>
          <a:prstGeom prst="rect">
            <a:avLst/>
          </a:prstGeom>
          <a:noFill/>
          <a:ln w="28575">
            <a:noFill/>
          </a:ln>
          <a:effectLst>
            <a:glow rad="127000">
              <a:schemeClr val="bg1"/>
            </a:glow>
          </a:effectLst>
        </p:spPr>
        <p:txBody>
          <a:bodyPr vert="horz" wrap="square" rtlCol="0">
            <a:spAutoFit/>
          </a:bodyPr>
          <a:lstStyle/>
          <a:p>
            <a:pPr algn="ctr"/>
            <a:r>
              <a:rPr kumimoji="1" lang="ja-JP" altLang="en-US" sz="6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自力作善のひと</a:t>
            </a:r>
          </a:p>
        </p:txBody>
      </p:sp>
      <p:sp>
        <p:nvSpPr>
          <p:cNvPr id="3" name="テキスト ボックス 2">
            <a:extLst>
              <a:ext uri="{FF2B5EF4-FFF2-40B4-BE49-F238E27FC236}">
                <a16:creationId xmlns:a16="http://schemas.microsoft.com/office/drawing/2014/main" xmlns="" id="{17FA9337-7FF2-50B1-36F7-6800F25954E5}"/>
              </a:ext>
            </a:extLst>
          </p:cNvPr>
          <p:cNvSpPr txBox="1"/>
          <p:nvPr/>
        </p:nvSpPr>
        <p:spPr>
          <a:xfrm>
            <a:off x="179512" y="4437112"/>
            <a:ext cx="8784976" cy="1754326"/>
          </a:xfrm>
          <a:prstGeom prst="rect">
            <a:avLst/>
          </a:prstGeom>
          <a:solidFill>
            <a:schemeClr val="tx1">
              <a:lumMod val="95000"/>
              <a:lumOff val="5000"/>
            </a:schemeClr>
          </a:solidFill>
          <a:ln>
            <a:noFill/>
          </a:ln>
          <a:effectLst/>
        </p:spPr>
        <p:txBody>
          <a:bodyPr vert="horz" wrap="square" lIns="324000" rtlCol="0">
            <a:spAutoFit/>
          </a:bodyPr>
          <a:lstStyle/>
          <a:p>
            <a:pPr algn="ctr"/>
            <a:r>
              <a:rPr kumimoji="1" lang="ja-JP" altLang="en-US" sz="5400" b="1" dirty="0">
                <a:solidFill>
                  <a:schemeClr val="bg1"/>
                </a:solidFill>
                <a:latin typeface="游ゴシック" panose="020B0400000000000000" pitchFamily="50" charset="-128"/>
                <a:ea typeface="游ゴシック" panose="020B0400000000000000" pitchFamily="50" charset="-128"/>
              </a:rPr>
              <a:t>阿弥陀仏の本願にかなわず、往生できない</a:t>
            </a:r>
          </a:p>
        </p:txBody>
      </p:sp>
    </p:spTree>
    <p:custDataLst>
      <p:tags r:id="rId1"/>
    </p:custDataLst>
    <p:extLst>
      <p:ext uri="{BB962C8B-B14F-4D97-AF65-F5344CB8AC3E}">
        <p14:creationId xmlns:p14="http://schemas.microsoft.com/office/powerpoint/2010/main" val="420525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48064" y="188640"/>
            <a:ext cx="3877985" cy="6480720"/>
          </a:xfrm>
          <a:prstGeom prst="rect">
            <a:avLst/>
          </a:prstGeom>
          <a:solidFill>
            <a:schemeClr val="tx2"/>
          </a:solidFill>
          <a:effectLst/>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しかれども、自力のこころをひるがへして、他力をたのみたてまつれば、真実報土の往生をとぐ</a:t>
            </a:r>
            <a:r>
              <a:rPr lang="ja-JP" altLang="en-US" sz="4800" b="1" dirty="0" err="1">
                <a:solidFill>
                  <a:schemeClr val="bg1"/>
                </a:solidFill>
                <a:latin typeface="游ゴシック" panose="020B0400000000000000" pitchFamily="50" charset="-128"/>
                <a:ea typeface="游ゴシック" panose="020B0400000000000000" pitchFamily="50" charset="-128"/>
              </a:rPr>
              <a:t>る</a:t>
            </a:r>
            <a:r>
              <a:rPr lang="ja-JP" altLang="en-US" sz="4800" b="1" dirty="0">
                <a:solidFill>
                  <a:schemeClr val="bg1"/>
                </a:solidFill>
                <a:latin typeface="游ゴシック" panose="020B0400000000000000" pitchFamily="50" charset="-128"/>
                <a:ea typeface="游ゴシック" panose="020B0400000000000000" pitchFamily="50" charset="-128"/>
              </a:rPr>
              <a:t>なり。</a:t>
            </a:r>
            <a:r>
              <a:rPr lang="ja-JP" altLang="en-US" sz="2800" b="1" dirty="0">
                <a:solidFill>
                  <a:schemeClr val="bg1"/>
                </a:solidFill>
              </a:rPr>
              <a:t>　　　　　　　　</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539552" y="188640"/>
            <a:ext cx="4247317" cy="6383175"/>
          </a:xfrm>
          <a:prstGeom prst="rect">
            <a:avLst/>
          </a:prstGeom>
          <a:noFill/>
          <a:effectLst/>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しかしそのような人でも、自力にとらわれた心をあらためて、本願のはたらきにおまかせするなら、真実の浄土に往生することができるのです。</a:t>
            </a:r>
            <a:r>
              <a:rPr lang="ja-JP" altLang="en-US" sz="2800" b="1" dirty="0"/>
              <a:t>　　　　　　　　</a:t>
            </a:r>
            <a:endParaRPr kumimoji="1" lang="ja-JP" altLang="en-US"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1151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7C0B6CE-178B-AE9F-40CF-B35B36C05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4800" b="1" dirty="0">
                <a:solidFill>
                  <a:schemeClr val="bg1"/>
                </a:solidFill>
                <a:effectLst/>
                <a:latin typeface="游ゴシック" panose="020B0400000000000000" pitchFamily="50" charset="-128"/>
                <a:ea typeface="游ゴシック" panose="020B0400000000000000" pitchFamily="50" charset="-128"/>
              </a:rPr>
              <a:t>善人</a:t>
            </a:r>
            <a:r>
              <a:rPr lang="ja-JP" altLang="en-US" sz="4800" b="1" dirty="0" err="1">
                <a:solidFill>
                  <a:schemeClr val="bg1"/>
                </a:solidFill>
                <a:effectLst/>
                <a:latin typeface="游ゴシック" panose="020B0400000000000000" pitchFamily="50" charset="-128"/>
                <a:ea typeface="游ゴシック" panose="020B0400000000000000" pitchFamily="50" charset="-128"/>
              </a:rPr>
              <a:t>なほもつて</a:t>
            </a:r>
            <a:r>
              <a:rPr lang="ja-JP" altLang="en-US" sz="4800" b="1" dirty="0">
                <a:solidFill>
                  <a:schemeClr val="bg1"/>
                </a:solidFill>
                <a:effectLst/>
                <a:latin typeface="游ゴシック" panose="020B0400000000000000" pitchFamily="50" charset="-128"/>
                <a:ea typeface="游ゴシック" panose="020B0400000000000000" pitchFamily="50" charset="-128"/>
              </a:rPr>
              <a:t>往生をとぐ。いはんや悪人をや。しかるを世のひとつねにいはく、「悪人なほ往生す。いかにいはんや善人をや」。この条、一旦そのいはれあるに似たれども、本願他力の意趣にそむけり。</a:t>
            </a:r>
            <a:endParaRPr kumimoji="1" lang="ja-JP" altLang="en-US" sz="4800" b="1" dirty="0">
              <a:solidFill>
                <a:schemeClr val="bg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0366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xmlns="" id="{99C1D649-F01F-3132-F364-4C3107E4314F}"/>
              </a:ext>
            </a:extLst>
          </p:cNvPr>
          <p:cNvGrpSpPr/>
          <p:nvPr/>
        </p:nvGrpSpPr>
        <p:grpSpPr>
          <a:xfrm>
            <a:off x="-900608" y="-171400"/>
            <a:ext cx="11030071" cy="8747432"/>
            <a:chOff x="-900608" y="-171400"/>
            <a:chExt cx="11030071" cy="8747432"/>
          </a:xfrm>
        </p:grpSpPr>
        <p:pic>
          <p:nvPicPr>
            <p:cNvPr id="2" name="図 1">
              <a:extLst>
                <a:ext uri="{FF2B5EF4-FFF2-40B4-BE49-F238E27FC236}">
                  <a16:creationId xmlns:a16="http://schemas.microsoft.com/office/drawing/2014/main" xmlns="" id="{D5B693DB-92DD-03A6-FA2A-AE1430C50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08" y="0"/>
              <a:ext cx="11030071" cy="7276462"/>
            </a:xfrm>
            <a:prstGeom prst="rect">
              <a:avLst/>
            </a:prstGeom>
          </p:spPr>
        </p:pic>
        <p:pic>
          <p:nvPicPr>
            <p:cNvPr id="3" name="図 2">
              <a:extLst>
                <a:ext uri="{FF2B5EF4-FFF2-40B4-BE49-F238E27FC236}">
                  <a16:creationId xmlns:a16="http://schemas.microsoft.com/office/drawing/2014/main" xmlns="" id="{483CAB3B-6FF3-7B3C-6A06-88A3DF8FB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5532" y="-171400"/>
              <a:ext cx="3317788" cy="8747432"/>
            </a:xfrm>
            <a:prstGeom prst="rect">
              <a:avLst/>
            </a:prstGeom>
          </p:spPr>
        </p:pic>
      </p:grpSp>
      <p:sp>
        <p:nvSpPr>
          <p:cNvPr id="4" name="テキスト ボックス 3"/>
          <p:cNvSpPr txBox="1"/>
          <p:nvPr/>
        </p:nvSpPr>
        <p:spPr>
          <a:xfrm>
            <a:off x="-324544" y="1632954"/>
            <a:ext cx="10153127" cy="1569660"/>
          </a:xfrm>
          <a:prstGeom prst="rect">
            <a:avLst/>
          </a:prstGeom>
          <a:noFill/>
        </p:spPr>
        <p:txBody>
          <a:bodyPr vert="horz" wrap="square" rtlCol="0">
            <a:spAutoFit/>
          </a:bodyPr>
          <a:lstStyle/>
          <a:p>
            <a:pPr algn="ctr"/>
            <a:r>
              <a:rPr kumimoji="1" lang="ja-JP" altLang="en-US" sz="4800" b="1" dirty="0">
                <a:effectLst>
                  <a:glow rad="127000">
                    <a:schemeClr val="bg1"/>
                  </a:glow>
                </a:effectLst>
                <a:ea typeface="游ゴシック" panose="020B0400000000000000" pitchFamily="50" charset="-128"/>
              </a:rPr>
              <a:t>自力をたのむ心をあらためて</a:t>
            </a:r>
            <a:endParaRPr kumimoji="1" lang="en-US" altLang="ja-JP" sz="4800" b="1" dirty="0">
              <a:effectLst>
                <a:glow rad="127000">
                  <a:schemeClr val="bg1"/>
                </a:glow>
              </a:effectLst>
              <a:ea typeface="游ゴシック" panose="020B0400000000000000" pitchFamily="50" charset="-128"/>
            </a:endParaRPr>
          </a:p>
          <a:p>
            <a:pPr algn="ctr"/>
            <a:r>
              <a:rPr kumimoji="1" lang="ja-JP" altLang="en-US" sz="4800" b="1" dirty="0">
                <a:effectLst>
                  <a:glow rad="127000">
                    <a:schemeClr val="bg1"/>
                  </a:glow>
                </a:effectLst>
                <a:ea typeface="游ゴシック" panose="020B0400000000000000" pitchFamily="50" charset="-128"/>
              </a:rPr>
              <a:t>本願他力におまかせする（回心）</a:t>
            </a:r>
          </a:p>
        </p:txBody>
      </p:sp>
      <p:sp>
        <p:nvSpPr>
          <p:cNvPr id="12" name="テキスト ボックス 11">
            <a:extLst>
              <a:ext uri="{FF2B5EF4-FFF2-40B4-BE49-F238E27FC236}">
                <a16:creationId xmlns:a16="http://schemas.microsoft.com/office/drawing/2014/main" xmlns="" id="{358AF5B0-ACC3-0BE2-027C-9AB553537DD9}"/>
              </a:ext>
            </a:extLst>
          </p:cNvPr>
          <p:cNvSpPr txBox="1"/>
          <p:nvPr/>
        </p:nvSpPr>
        <p:spPr>
          <a:xfrm>
            <a:off x="-462138" y="3866072"/>
            <a:ext cx="10153128" cy="1938992"/>
          </a:xfrm>
          <a:prstGeom prst="rect">
            <a:avLst/>
          </a:prstGeom>
          <a:noFill/>
          <a:effectLst>
            <a:glow rad="266700">
              <a:schemeClr val="accent1">
                <a:alpha val="93000"/>
              </a:schemeClr>
            </a:glow>
            <a:softEdge rad="508000"/>
          </a:effectLst>
        </p:spPr>
        <p:txBody>
          <a:bodyPr vert="horz" wrap="square" rtlCol="0">
            <a:spAutoFit/>
          </a:bodyPr>
          <a:lstStyle/>
          <a:p>
            <a:pPr algn="ctr"/>
            <a:r>
              <a:rPr lang="ja-JP" altLang="en-US" sz="6000" b="1" dirty="0">
                <a:effectLst>
                  <a:glow rad="419100">
                    <a:schemeClr val="bg1"/>
                  </a:glow>
                </a:effectLst>
                <a:latin typeface="游ゴシック" panose="020B0400000000000000" pitchFamily="50" charset="-128"/>
                <a:ea typeface="游ゴシック" panose="020B0400000000000000" pitchFamily="50" charset="-128"/>
              </a:rPr>
              <a:t>阿弥陀仏の</a:t>
            </a:r>
            <a:r>
              <a:rPr lang="ja-JP" altLang="en-US" sz="6000" b="1" dirty="0">
                <a:solidFill>
                  <a:srgbClr val="FF0000"/>
                </a:solidFill>
                <a:effectLst>
                  <a:glow rad="419100">
                    <a:schemeClr val="bg1"/>
                  </a:glow>
                </a:effectLst>
                <a:latin typeface="游ゴシック" panose="020B0400000000000000" pitchFamily="50" charset="-128"/>
                <a:ea typeface="游ゴシック" panose="020B0400000000000000" pitchFamily="50" charset="-128"/>
              </a:rPr>
              <a:t>浄土（報土）</a:t>
            </a:r>
            <a:endParaRPr lang="en-US" altLang="ja-JP" sz="6000" b="1" dirty="0">
              <a:solidFill>
                <a:srgbClr val="FF0000"/>
              </a:solidFill>
              <a:effectLst>
                <a:glow rad="419100">
                  <a:schemeClr val="bg1"/>
                </a:glow>
              </a:effectLst>
              <a:latin typeface="游ゴシック" panose="020B0400000000000000" pitchFamily="50" charset="-128"/>
              <a:ea typeface="游ゴシック" panose="020B0400000000000000" pitchFamily="50" charset="-128"/>
            </a:endParaRPr>
          </a:p>
          <a:p>
            <a:pPr algn="ctr"/>
            <a:r>
              <a:rPr lang="ja-JP" altLang="en-US" sz="6000" b="1" dirty="0">
                <a:effectLst>
                  <a:glow rad="419100">
                    <a:schemeClr val="bg1"/>
                  </a:glow>
                </a:effectLst>
                <a:latin typeface="游ゴシック" panose="020B0400000000000000" pitchFamily="50" charset="-128"/>
                <a:ea typeface="游ゴシック" panose="020B0400000000000000" pitchFamily="50" charset="-128"/>
              </a:rPr>
              <a:t>に往生することができる</a:t>
            </a:r>
            <a:endParaRPr lang="en-US" altLang="ja-JP" sz="6000" b="1" dirty="0">
              <a:effectLst>
                <a:glow rad="4191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33042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541765" y="233353"/>
            <a:ext cx="1846659" cy="6290651"/>
          </a:xfrm>
          <a:prstGeom prst="rect">
            <a:avLst/>
          </a:prstGeom>
          <a:solidFill>
            <a:schemeClr val="tx2"/>
          </a:solidFill>
        </p:spPr>
        <p:txBody>
          <a:bodyPr vert="eaVert" wrap="square" rtlCol="0">
            <a:spAutoFit/>
          </a:bodyPr>
          <a:lstStyle/>
          <a:p>
            <a:r>
              <a:rPr lang="ja-JP" altLang="en-US" sz="5400" b="1" dirty="0">
                <a:solidFill>
                  <a:schemeClr val="bg1"/>
                </a:solidFill>
                <a:latin typeface="游ゴシック" panose="020B0400000000000000" pitchFamily="50" charset="-128"/>
                <a:ea typeface="游ゴシック" panose="020B0400000000000000" pitchFamily="50" charset="-128"/>
              </a:rPr>
              <a:t>善人</a:t>
            </a:r>
            <a:r>
              <a:rPr lang="ja-JP" altLang="en-US" sz="5400" b="1" dirty="0" err="1">
                <a:solidFill>
                  <a:schemeClr val="bg1"/>
                </a:solidFill>
                <a:latin typeface="游ゴシック" panose="020B0400000000000000" pitchFamily="50" charset="-128"/>
                <a:ea typeface="游ゴシック" panose="020B0400000000000000" pitchFamily="50" charset="-128"/>
              </a:rPr>
              <a:t>なほもつて</a:t>
            </a:r>
            <a:endParaRPr lang="en-US" altLang="ja-JP" sz="5400" b="1" dirty="0">
              <a:solidFill>
                <a:schemeClr val="bg1"/>
              </a:solidFill>
              <a:latin typeface="游ゴシック" panose="020B0400000000000000" pitchFamily="50" charset="-128"/>
              <a:ea typeface="游ゴシック" panose="020B0400000000000000" pitchFamily="50" charset="-128"/>
            </a:endParaRPr>
          </a:p>
          <a:p>
            <a:r>
              <a:rPr lang="ja-JP" altLang="en-US" sz="5400" b="1" dirty="0">
                <a:solidFill>
                  <a:schemeClr val="bg1"/>
                </a:solidFill>
                <a:latin typeface="游ゴシック" panose="020B0400000000000000" pitchFamily="50" charset="-128"/>
                <a:ea typeface="游ゴシック" panose="020B0400000000000000" pitchFamily="50" charset="-128"/>
              </a:rPr>
              <a:t>　　　往生をとぐ</a:t>
            </a:r>
            <a:endParaRPr kumimoji="1" lang="ja-JP" altLang="en-US" sz="5400" b="1" dirty="0">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755576" y="233353"/>
            <a:ext cx="5355312" cy="6616183"/>
          </a:xfrm>
          <a:prstGeom prst="rect">
            <a:avLst/>
          </a:prstGeom>
          <a:noFill/>
          <a:effectLst/>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自力をたよりとする善人も、自力の限界に気づき、自力の心を捨てて本願他力におまかせすれば、阿弥陀仏の浄土に往生することができる。</a:t>
            </a:r>
          </a:p>
        </p:txBody>
      </p:sp>
    </p:spTree>
    <p:custDataLst>
      <p:tags r:id="rId1"/>
    </p:custDataLst>
    <p:extLst>
      <p:ext uri="{BB962C8B-B14F-4D97-AF65-F5344CB8AC3E}">
        <p14:creationId xmlns:p14="http://schemas.microsoft.com/office/powerpoint/2010/main" val="42750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7603" y="1772816"/>
            <a:ext cx="8461245" cy="3785652"/>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仏教において</a:t>
            </a:r>
            <a:r>
              <a:rPr lang="ja-JP" altLang="en-US" sz="4800" b="1" dirty="0">
                <a:solidFill>
                  <a:srgbClr val="FF0000"/>
                </a:solidFill>
                <a:latin typeface="游ゴシック" panose="020B0400000000000000" pitchFamily="50" charset="-128"/>
                <a:ea typeface="游ゴシック" panose="020B0400000000000000" pitchFamily="50" charset="-128"/>
              </a:rPr>
              <a:t>自力</a:t>
            </a:r>
            <a:r>
              <a:rPr lang="ja-JP" altLang="en-US" sz="4800" b="1" dirty="0">
                <a:latin typeface="游ゴシック" panose="020B0400000000000000" pitchFamily="50" charset="-128"/>
                <a:ea typeface="游ゴシック" panose="020B0400000000000000" pitchFamily="50" charset="-128"/>
              </a:rPr>
              <a:t>と</a:t>
            </a:r>
            <a:r>
              <a:rPr lang="ja-JP" altLang="en-US" sz="4800" b="1" dirty="0">
                <a:solidFill>
                  <a:srgbClr val="FF0000"/>
                </a:solidFill>
                <a:latin typeface="游ゴシック" panose="020B0400000000000000" pitchFamily="50" charset="-128"/>
                <a:ea typeface="游ゴシック" panose="020B0400000000000000" pitchFamily="50" charset="-128"/>
              </a:rPr>
              <a:t>他力</a:t>
            </a:r>
            <a:r>
              <a:rPr lang="ja-JP" altLang="en-US" sz="4800" b="1" dirty="0">
                <a:latin typeface="游ゴシック" panose="020B0400000000000000" pitchFamily="50" charset="-128"/>
                <a:ea typeface="游ゴシック" panose="020B0400000000000000" pitchFamily="50" charset="-128"/>
              </a:rPr>
              <a:t>は、悟りをめざす</a:t>
            </a:r>
            <a:r>
              <a:rPr lang="ja-JP" altLang="en-US" sz="4800" b="1" dirty="0">
                <a:solidFill>
                  <a:srgbClr val="FF0000"/>
                </a:solidFill>
                <a:latin typeface="游ゴシック" panose="020B0400000000000000" pitchFamily="50" charset="-128"/>
                <a:ea typeface="游ゴシック" panose="020B0400000000000000" pitchFamily="50" charset="-128"/>
              </a:rPr>
              <a:t>仏道</a:t>
            </a:r>
            <a:r>
              <a:rPr lang="ja-JP" altLang="en-US" sz="4800" b="1" dirty="0">
                <a:latin typeface="游ゴシック" panose="020B0400000000000000" pitchFamily="50" charset="-128"/>
                <a:ea typeface="游ゴシック" panose="020B0400000000000000" pitchFamily="50" charset="-128"/>
              </a:rPr>
              <a:t>を歩む上でのみ使われる言葉。</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自分の力</a:t>
            </a:r>
            <a:r>
              <a:rPr lang="ja-JP" altLang="en-US" sz="4800" b="1" dirty="0">
                <a:latin typeface="游ゴシック" panose="020B0400000000000000" pitchFamily="50" charset="-128"/>
                <a:ea typeface="游ゴシック" panose="020B0400000000000000" pitchFamily="50" charset="-128"/>
              </a:rPr>
              <a:t>、</a:t>
            </a:r>
            <a:r>
              <a:rPr lang="ja-JP" altLang="en-US" sz="4800" b="1" dirty="0">
                <a:solidFill>
                  <a:srgbClr val="FF0000"/>
                </a:solidFill>
                <a:latin typeface="游ゴシック" panose="020B0400000000000000" pitchFamily="50" charset="-128"/>
                <a:ea typeface="游ゴシック" panose="020B0400000000000000" pitchFamily="50" charset="-128"/>
              </a:rPr>
              <a:t>他人の力</a:t>
            </a:r>
            <a:r>
              <a:rPr lang="ja-JP" altLang="en-US" sz="4800" b="1" dirty="0">
                <a:latin typeface="游ゴシック" panose="020B0400000000000000" pitchFamily="50" charset="-128"/>
                <a:ea typeface="游ゴシック" panose="020B0400000000000000" pitchFamily="50" charset="-128"/>
              </a:rPr>
              <a:t>ということではない。</a:t>
            </a:r>
            <a:endParaRPr lang="en-US" altLang="ja-JP" sz="4800" b="1" dirty="0">
              <a:latin typeface="游ゴシック" panose="020B0400000000000000" pitchFamily="50" charset="-128"/>
              <a:ea typeface="游ゴシック" panose="020B0400000000000000" pitchFamily="50" charset="-128"/>
            </a:endParaRPr>
          </a:p>
        </p:txBody>
      </p:sp>
      <p:sp>
        <p:nvSpPr>
          <p:cNvPr id="3" name="角丸四角形 2"/>
          <p:cNvSpPr/>
          <p:nvPr/>
        </p:nvSpPr>
        <p:spPr>
          <a:xfrm>
            <a:off x="4211960" y="332656"/>
            <a:ext cx="2160240" cy="936104"/>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t>注意</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110495"/>
            <a:ext cx="1512168" cy="1380426"/>
          </a:xfrm>
          <a:prstGeom prst="rect">
            <a:avLst/>
          </a:prstGeom>
        </p:spPr>
      </p:pic>
    </p:spTree>
    <p:custDataLst>
      <p:tags r:id="rId1"/>
    </p:custDataLst>
    <p:extLst>
      <p:ext uri="{BB962C8B-B14F-4D97-AF65-F5344CB8AC3E}">
        <p14:creationId xmlns:p14="http://schemas.microsoft.com/office/powerpoint/2010/main" val="25475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784977" cy="49486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400" b="1" dirty="0">
                <a:solidFill>
                  <a:schemeClr val="tx1"/>
                </a:solidFill>
                <a:ea typeface="游ゴシック" panose="020B0400000000000000" pitchFamily="50" charset="-128"/>
              </a:rPr>
              <a:t>☆信心は往生成仏の正因である。</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阿弥陀仏の本願他力の救いは</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信心によって成立する。</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☆自力作善の行者は、自分を信じ</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a:t>
            </a:r>
            <a:r>
              <a:rPr lang="ja-JP" altLang="en-US" sz="4400" b="1" dirty="0" err="1">
                <a:solidFill>
                  <a:schemeClr val="tx1"/>
                </a:solidFill>
                <a:ea typeface="游ゴシック" panose="020B0400000000000000" pitchFamily="50" charset="-128"/>
              </a:rPr>
              <a:t>て</a:t>
            </a:r>
            <a:r>
              <a:rPr lang="ja-JP" altLang="en-US" sz="4400" b="1" dirty="0">
                <a:solidFill>
                  <a:schemeClr val="tx1"/>
                </a:solidFill>
                <a:ea typeface="游ゴシック" panose="020B0400000000000000" pitchFamily="50" charset="-128"/>
              </a:rPr>
              <a:t>いるので、阿弥陀仏の救いを</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信じていない。だから阿弥陀仏　</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の浄土に往生できない。</a:t>
            </a:r>
            <a:endParaRPr lang="en-US" altLang="ja-JP" sz="4400" b="1" dirty="0">
              <a:solidFill>
                <a:schemeClr val="tx1"/>
              </a:solidFill>
              <a:ea typeface="游ゴシック" panose="020B0400000000000000" pitchFamily="50" charset="-128"/>
            </a:endParaRPr>
          </a:p>
          <a:p>
            <a:endParaRPr lang="en-US" altLang="ja-JP" sz="44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2592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1" y="1988840"/>
            <a:ext cx="8784977" cy="37444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4400" b="1" dirty="0">
                <a:solidFill>
                  <a:schemeClr val="tx1"/>
                </a:solidFill>
                <a:ea typeface="游ゴシック" panose="020B0400000000000000" pitchFamily="50" charset="-128"/>
              </a:rPr>
              <a:t>☆自力をたのむ善人も、自力の</a:t>
            </a:r>
            <a:r>
              <a:rPr lang="ja-JP" altLang="en-US" sz="4400" b="1" dirty="0" err="1">
                <a:solidFill>
                  <a:schemeClr val="tx1"/>
                </a:solidFill>
                <a:ea typeface="游ゴシック" panose="020B0400000000000000" pitchFamily="50" charset="-128"/>
              </a:rPr>
              <a:t>こ</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ころを転換（回心）して、</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阿弥陀仏の本願他力をたのめば（信心）、真実の浄土である報土　</a:t>
            </a:r>
            <a:endParaRPr lang="en-US" altLang="ja-JP" sz="4400" b="1" dirty="0">
              <a:solidFill>
                <a:schemeClr val="tx1"/>
              </a:solidFill>
              <a:ea typeface="游ゴシック" panose="020B0400000000000000" pitchFamily="50" charset="-128"/>
            </a:endParaRPr>
          </a:p>
          <a:p>
            <a:r>
              <a:rPr lang="ja-JP" altLang="en-US" sz="4400" b="1" dirty="0">
                <a:solidFill>
                  <a:schemeClr val="tx1"/>
                </a:solidFill>
                <a:ea typeface="游ゴシック" panose="020B0400000000000000" pitchFamily="50" charset="-128"/>
              </a:rPr>
              <a:t>　に往生することができる。</a:t>
            </a:r>
            <a:endParaRPr lang="en-US" altLang="ja-JP" sz="4400" b="1" dirty="0">
              <a:solidFill>
                <a:schemeClr val="tx1"/>
              </a:solidFill>
              <a:ea typeface="游ゴシック" panose="020B0400000000000000" pitchFamily="50" charset="-128"/>
            </a:endParaRPr>
          </a:p>
          <a:p>
            <a:endParaRPr lang="en-US" altLang="ja-JP" sz="4400" b="1" dirty="0">
              <a:solidFill>
                <a:schemeClr val="tx1"/>
              </a:solidFill>
              <a:ea typeface="游ゴシック" panose="020B0400000000000000" pitchFamily="50" charset="-128"/>
            </a:endParaRPr>
          </a:p>
          <a:p>
            <a:endParaRPr lang="ja-JP" altLang="en-US" sz="44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8991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12" name="タイトル 1">
            <a:extLst>
              <a:ext uri="{FF2B5EF4-FFF2-40B4-BE49-F238E27FC236}">
                <a16:creationId xmlns:a16="http://schemas.microsoft.com/office/drawing/2014/main" xmlns="" id="{2A828182-09BA-4123-A3E8-27C2A79173BD}"/>
              </a:ext>
            </a:extLst>
          </p:cNvPr>
          <p:cNvSpPr txBox="1">
            <a:spLocks/>
          </p:cNvSpPr>
          <p:nvPr/>
        </p:nvSpPr>
        <p:spPr>
          <a:xfrm>
            <a:off x="1259632" y="1412776"/>
            <a:ext cx="7704856" cy="49776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１、善人と悪人</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２、自力と他力</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３、悪人成仏</a:t>
            </a: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４、悪人正機の源流</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5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r>
            <a:br>
              <a:rPr kumimoji="1" lang="en-US" altLang="ja-JP"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br>
            <a:endParaRPr kumimoji="1" lang="ja-JP" altLang="en-US"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5" name="正方形/長方形 4"/>
          <p:cNvSpPr/>
          <p:nvPr/>
        </p:nvSpPr>
        <p:spPr>
          <a:xfrm>
            <a:off x="1219314" y="2636912"/>
            <a:ext cx="4864854" cy="10081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219314" y="3748612"/>
            <a:ext cx="4864854" cy="904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39687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5F13161E-5A77-7F36-129A-BBAE6C558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2" y="-387424"/>
            <a:ext cx="10498766" cy="7632848"/>
          </a:xfrm>
          <a:prstGeom prst="rect">
            <a:avLst/>
          </a:prstGeom>
        </p:spPr>
      </p:pic>
      <p:sp>
        <p:nvSpPr>
          <p:cNvPr id="6" name="タイトル 1">
            <a:extLst>
              <a:ext uri="{FF2B5EF4-FFF2-40B4-BE49-F238E27FC236}">
                <a16:creationId xmlns:a16="http://schemas.microsoft.com/office/drawing/2014/main" xmlns="" id="{AF061D47-6C8C-4563-94A4-573DF71515B3}"/>
              </a:ext>
            </a:extLst>
          </p:cNvPr>
          <p:cNvSpPr txBox="1">
            <a:spLocks/>
          </p:cNvSpPr>
          <p:nvPr/>
        </p:nvSpPr>
        <p:spPr>
          <a:xfrm>
            <a:off x="395536" y="116632"/>
            <a:ext cx="8229600" cy="1143000"/>
          </a:xfrm>
          <a:prstGeom prst="rect">
            <a:avLst/>
          </a:prstGeom>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j-cs"/>
              </a:rPr>
              <a:t>本日の内容</a:t>
            </a:r>
            <a:endParaRPr kumimoji="1" lang="ja-JP" altLang="en-US" sz="6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2" name="テキスト ボックス 1">
            <a:extLst>
              <a:ext uri="{FF2B5EF4-FFF2-40B4-BE49-F238E27FC236}">
                <a16:creationId xmlns:a16="http://schemas.microsoft.com/office/drawing/2014/main" xmlns="" id="{48796D3D-CD1B-F4E3-2841-E239D85EE6BB}"/>
              </a:ext>
            </a:extLst>
          </p:cNvPr>
          <p:cNvSpPr txBox="1"/>
          <p:nvPr/>
        </p:nvSpPr>
        <p:spPr>
          <a:xfrm>
            <a:off x="1500864" y="2564904"/>
            <a:ext cx="7560840" cy="1323439"/>
          </a:xfrm>
          <a:prstGeom prst="rect">
            <a:avLst/>
          </a:prstGeom>
          <a:noFill/>
          <a:effectLst>
            <a:glow rad="228600">
              <a:schemeClr val="accent4">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mj-ea"/>
                <a:ea typeface="+mj-ea"/>
                <a:cs typeface="+mn-cs"/>
              </a:rPr>
              <a:t>３、悪人成仏</a:t>
            </a:r>
          </a:p>
        </p:txBody>
      </p:sp>
    </p:spTree>
    <p:custDataLst>
      <p:tags r:id="rId1"/>
    </p:custDataLst>
    <p:extLst>
      <p:ext uri="{BB962C8B-B14F-4D97-AF65-F5344CB8AC3E}">
        <p14:creationId xmlns:p14="http://schemas.microsoft.com/office/powerpoint/2010/main" val="243059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55776" y="138345"/>
            <a:ext cx="6278642" cy="6581310"/>
          </a:xfrm>
          <a:prstGeom prst="rect">
            <a:avLst/>
          </a:prstGeom>
          <a:solidFill>
            <a:schemeClr val="tx2"/>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煩悩具足のわれらは、いづれの行にても生死をはなるることあるべからざるを、あはれみたまひて願をおこしたまふ本意、悪人成仏のためなれば、他力をたのみたてまつる悪人、もつとも往生の正因なり。</a:t>
            </a:r>
            <a:r>
              <a:rPr lang="ja-JP" altLang="en-US" sz="2400" b="1" dirty="0">
                <a:solidFill>
                  <a:schemeClr val="bg1"/>
                </a:solidFill>
              </a:rPr>
              <a:t>　　　　　　</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xmlns="" id="{1BCBA5A2-A186-78C4-3F15-CF6827852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p:spPr>
      </p:pic>
    </p:spTree>
    <p:extLst>
      <p:ext uri="{BB962C8B-B14F-4D97-AF65-F5344CB8AC3E}">
        <p14:creationId xmlns:p14="http://schemas.microsoft.com/office/powerpoint/2010/main" val="33187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589404" y="183867"/>
            <a:ext cx="3139321" cy="6383175"/>
          </a:xfrm>
          <a:prstGeom prst="rect">
            <a:avLst/>
          </a:prstGeom>
          <a:solidFill>
            <a:schemeClr val="tx2"/>
          </a:solidFill>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煩悩具足のわれらは、いづれの行にても生死をはなるることあるべからざる</a:t>
            </a:r>
            <a:r>
              <a:rPr lang="en-US" altLang="ja-JP" sz="4800" b="1" dirty="0">
                <a:solidFill>
                  <a:schemeClr val="bg1"/>
                </a:solidFill>
                <a:latin typeface="游ゴシック" panose="020B0400000000000000" pitchFamily="50" charset="-128"/>
                <a:ea typeface="游ゴシック" panose="020B0400000000000000" pitchFamily="50" charset="-128"/>
              </a:rPr>
              <a:t>…</a:t>
            </a:r>
            <a:r>
              <a:rPr lang="en-US" altLang="ja-JP" sz="4000" b="1" dirty="0">
                <a:solidFill>
                  <a:schemeClr val="bg1"/>
                </a:solidFill>
                <a:latin typeface="游ゴシック" panose="020B0400000000000000" pitchFamily="50" charset="-128"/>
                <a:ea typeface="游ゴシック" panose="020B0400000000000000" pitchFamily="50" charset="-128"/>
              </a:rPr>
              <a:t>…</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427536" y="183867"/>
            <a:ext cx="4616648" cy="6383175"/>
          </a:xfrm>
          <a:prstGeom prst="rect">
            <a:avLst/>
          </a:prstGeom>
          <a:noFill/>
          <a:effectLst/>
        </p:spPr>
        <p:txBody>
          <a:bodyPr vert="eaVert" wrap="square" rtlCol="0">
            <a:spAutoFit/>
          </a:bodyPr>
          <a:lstStyle/>
          <a:p>
            <a:r>
              <a:rPr kumimoji="1" lang="ja-JP" altLang="en-US" sz="4800" b="1" dirty="0" smtClean="0">
                <a:latin typeface="游ゴシック" panose="020B0400000000000000" pitchFamily="50" charset="-128"/>
                <a:ea typeface="游ゴシック" panose="020B0400000000000000" pitchFamily="50" charset="-128"/>
              </a:rPr>
              <a:t>　あらゆる</a:t>
            </a:r>
            <a:r>
              <a:rPr kumimoji="1" lang="ja-JP" altLang="en-US" sz="4800" b="1" dirty="0">
                <a:latin typeface="游ゴシック" panose="020B0400000000000000" pitchFamily="50" charset="-128"/>
                <a:ea typeface="游ゴシック" panose="020B0400000000000000" pitchFamily="50" charset="-128"/>
              </a:rPr>
              <a:t>煩悩を身にそなえているわたしどもは、どのような修行によっても迷いの世界をのがれることはできません。</a:t>
            </a:r>
            <a:r>
              <a:rPr lang="ja-JP" altLang="en-US" sz="2800" b="1" dirty="0"/>
              <a:t>　　　　　　　　</a:t>
            </a:r>
            <a:endParaRPr kumimoji="1" lang="ja-JP" altLang="en-US"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541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1560" y="1684596"/>
            <a:ext cx="8329277" cy="1754326"/>
          </a:xfrm>
          <a:prstGeom prst="rect">
            <a:avLst/>
          </a:prstGeom>
          <a:noFill/>
        </p:spPr>
        <p:txBody>
          <a:bodyPr wrap="square" rtlCol="0">
            <a:spAutoFit/>
          </a:bodyPr>
          <a:lstStyle/>
          <a:p>
            <a:pPr algn="ctr"/>
            <a:r>
              <a:rPr kumimoji="1" lang="ja-JP" altLang="en-US" sz="5400" b="1" dirty="0">
                <a:latin typeface="+mn-ea"/>
                <a:ea typeface="游ゴシック" panose="020B0400000000000000" pitchFamily="50" charset="-128"/>
              </a:rPr>
              <a:t>心身を</a:t>
            </a:r>
            <a:r>
              <a:rPr kumimoji="1" lang="ja-JP" altLang="en-US" sz="5400" b="1" dirty="0">
                <a:solidFill>
                  <a:srgbClr val="FF0000"/>
                </a:solidFill>
                <a:latin typeface="+mn-ea"/>
                <a:ea typeface="游ゴシック" panose="020B0400000000000000" pitchFamily="50" charset="-128"/>
              </a:rPr>
              <a:t>煩</a:t>
            </a:r>
            <a:r>
              <a:rPr kumimoji="1" lang="ja-JP" altLang="en-US" sz="5400" b="1" dirty="0">
                <a:latin typeface="+mn-ea"/>
                <a:ea typeface="游ゴシック" panose="020B0400000000000000" pitchFamily="50" charset="-128"/>
              </a:rPr>
              <a:t>わせ</a:t>
            </a:r>
            <a:r>
              <a:rPr kumimoji="1" lang="ja-JP" altLang="en-US" sz="5400" b="1" dirty="0">
                <a:solidFill>
                  <a:srgbClr val="FF0000"/>
                </a:solidFill>
                <a:latin typeface="+mn-ea"/>
                <a:ea typeface="游ゴシック" panose="020B0400000000000000" pitchFamily="50" charset="-128"/>
              </a:rPr>
              <a:t>悩</a:t>
            </a:r>
            <a:r>
              <a:rPr kumimoji="1" lang="ja-JP" altLang="en-US" sz="5400" b="1" dirty="0">
                <a:latin typeface="+mn-ea"/>
                <a:ea typeface="游ゴシック" panose="020B0400000000000000" pitchFamily="50" charset="-128"/>
              </a:rPr>
              <a:t>ませる</a:t>
            </a:r>
            <a:endParaRPr kumimoji="1" lang="en-US" altLang="ja-JP" sz="5400" b="1" dirty="0">
              <a:latin typeface="+mn-ea"/>
              <a:ea typeface="游ゴシック" panose="020B0400000000000000" pitchFamily="50" charset="-128"/>
            </a:endParaRPr>
          </a:p>
          <a:p>
            <a:pPr algn="ctr"/>
            <a:r>
              <a:rPr kumimoji="1" lang="ja-JP" altLang="en-US" sz="5400" b="1" dirty="0">
                <a:latin typeface="+mn-ea"/>
                <a:ea typeface="游ゴシック" panose="020B0400000000000000" pitchFamily="50" charset="-128"/>
              </a:rPr>
              <a:t>精神作用の総称</a:t>
            </a:r>
            <a:endParaRPr kumimoji="1" lang="en-US" altLang="ja-JP" sz="5400" b="1" dirty="0">
              <a:latin typeface="+mn-ea"/>
              <a:ea typeface="游ゴシック" panose="020B0400000000000000" pitchFamily="50" charset="-128"/>
            </a:endParaRPr>
          </a:p>
        </p:txBody>
      </p:sp>
      <p:sp>
        <p:nvSpPr>
          <p:cNvPr id="6" name="円/楕円 5"/>
          <p:cNvSpPr/>
          <p:nvPr/>
        </p:nvSpPr>
        <p:spPr>
          <a:xfrm>
            <a:off x="3131840" y="188595"/>
            <a:ext cx="2736304" cy="12086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6600" b="1" dirty="0">
                <a:solidFill>
                  <a:srgbClr val="FF0000"/>
                </a:solidFill>
                <a:latin typeface="游ゴシック" panose="020B0400000000000000" pitchFamily="50" charset="-128"/>
                <a:ea typeface="游ゴシック" panose="020B0400000000000000" pitchFamily="50" charset="-128"/>
              </a:rPr>
              <a:t>煩悩</a:t>
            </a:r>
          </a:p>
        </p:txBody>
      </p:sp>
      <p:sp>
        <p:nvSpPr>
          <p:cNvPr id="2" name="テキスト ボックス 1"/>
          <p:cNvSpPr txBox="1"/>
          <p:nvPr/>
        </p:nvSpPr>
        <p:spPr>
          <a:xfrm>
            <a:off x="3347864" y="1515319"/>
            <a:ext cx="864096" cy="338554"/>
          </a:xfrm>
          <a:prstGeom prst="rect">
            <a:avLst/>
          </a:prstGeom>
          <a:noFill/>
        </p:spPr>
        <p:txBody>
          <a:bodyPr vert="horz" wrap="square" rtlCol="0">
            <a:spAutoFit/>
          </a:bodyPr>
          <a:lstStyle/>
          <a:p>
            <a:pPr algn="ctr"/>
            <a:r>
              <a:rPr kumimoji="1" lang="ja-JP" altLang="en-US" sz="1600" b="1" dirty="0">
                <a:latin typeface="游ゴシック" panose="020B0400000000000000" pitchFamily="50" charset="-128"/>
                <a:ea typeface="游ゴシック" panose="020B0400000000000000" pitchFamily="50" charset="-128"/>
              </a:rPr>
              <a:t>わずら</a:t>
            </a:r>
          </a:p>
        </p:txBody>
      </p:sp>
      <p:sp>
        <p:nvSpPr>
          <p:cNvPr id="7" name="テキスト ボックス 6"/>
          <p:cNvSpPr txBox="1"/>
          <p:nvPr/>
        </p:nvSpPr>
        <p:spPr>
          <a:xfrm>
            <a:off x="934331" y="4005064"/>
            <a:ext cx="7131322" cy="1754326"/>
          </a:xfrm>
          <a:prstGeom prst="rect">
            <a:avLst/>
          </a:prstGeom>
          <a:solidFill>
            <a:srgbClr val="FF3300"/>
          </a:solidFill>
        </p:spPr>
        <p:txBody>
          <a:bodyPr wrap="square" rtlCol="0">
            <a:spAutoFit/>
          </a:bodyPr>
          <a:lstStyle/>
          <a:p>
            <a:pPr algn="ctr"/>
            <a:r>
              <a:rPr kumimoji="1" lang="ja-JP" altLang="en-US" sz="5400" b="1" dirty="0">
                <a:effectLst>
                  <a:glow rad="215900">
                    <a:schemeClr val="bg1"/>
                  </a:glow>
                </a:effectLst>
                <a:latin typeface="+mn-ea"/>
                <a:ea typeface="游ゴシック" panose="020B0400000000000000" pitchFamily="50" charset="-128"/>
              </a:rPr>
              <a:t>衆生が迷いの世界を</a:t>
            </a:r>
            <a:endParaRPr kumimoji="1" lang="en-US" altLang="ja-JP" sz="5400" b="1" dirty="0">
              <a:effectLst>
                <a:glow rad="215900">
                  <a:schemeClr val="bg1"/>
                </a:glow>
              </a:effectLst>
              <a:latin typeface="+mn-ea"/>
              <a:ea typeface="游ゴシック" panose="020B0400000000000000" pitchFamily="50" charset="-128"/>
            </a:endParaRPr>
          </a:p>
          <a:p>
            <a:pPr algn="ctr"/>
            <a:r>
              <a:rPr kumimoji="1" lang="ja-JP" altLang="en-US" sz="5400" b="1" dirty="0">
                <a:effectLst>
                  <a:glow rad="215900">
                    <a:schemeClr val="bg1"/>
                  </a:glow>
                </a:effectLst>
                <a:latin typeface="+mn-ea"/>
                <a:ea typeface="游ゴシック" panose="020B0400000000000000" pitchFamily="50" charset="-128"/>
              </a:rPr>
              <a:t>流転する根本の原因</a:t>
            </a:r>
            <a:endParaRPr kumimoji="1" lang="en-US" altLang="ja-JP" sz="5400" b="1" dirty="0">
              <a:effectLst>
                <a:glow rad="215900">
                  <a:schemeClr val="bg1"/>
                </a:glow>
              </a:effectLst>
              <a:latin typeface="+mn-ea"/>
              <a:ea typeface="游ゴシック" panose="020B0400000000000000" pitchFamily="50" charset="-128"/>
            </a:endParaRPr>
          </a:p>
        </p:txBody>
      </p:sp>
      <p:sp>
        <p:nvSpPr>
          <p:cNvPr id="8" name="テキスト ボックス 7"/>
          <p:cNvSpPr txBox="1"/>
          <p:nvPr/>
        </p:nvSpPr>
        <p:spPr>
          <a:xfrm>
            <a:off x="5436096" y="1533625"/>
            <a:ext cx="864096" cy="338554"/>
          </a:xfrm>
          <a:prstGeom prst="rect">
            <a:avLst/>
          </a:prstGeom>
          <a:noFill/>
        </p:spPr>
        <p:txBody>
          <a:bodyPr vert="horz" wrap="square" rtlCol="0">
            <a:spAutoFit/>
          </a:bodyPr>
          <a:lstStyle/>
          <a:p>
            <a:pPr algn="ctr"/>
            <a:r>
              <a:rPr kumimoji="1" lang="ja-JP" altLang="en-US" sz="1600" b="1" dirty="0">
                <a:latin typeface="游ゴシック" panose="020B0400000000000000" pitchFamily="50" charset="-128"/>
                <a:ea typeface="游ゴシック" panose="020B0400000000000000" pitchFamily="50" charset="-128"/>
              </a:rPr>
              <a:t>な や</a:t>
            </a:r>
          </a:p>
        </p:txBody>
      </p:sp>
    </p:spTree>
    <p:custDataLst>
      <p:tags r:id="rId1"/>
    </p:custDataLst>
    <p:extLst>
      <p:ext uri="{BB962C8B-B14F-4D97-AF65-F5344CB8AC3E}">
        <p14:creationId xmlns:p14="http://schemas.microsoft.com/office/powerpoint/2010/main" val="31767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4800" b="1" dirty="0">
                <a:solidFill>
                  <a:schemeClr val="bg1"/>
                </a:solidFill>
                <a:effectLst/>
                <a:latin typeface="游ゴシック" panose="020B0400000000000000" pitchFamily="50" charset="-128"/>
                <a:ea typeface="游ゴシック" panose="020B0400000000000000" pitchFamily="50" charset="-128"/>
              </a:rPr>
              <a:t>その</a:t>
            </a:r>
            <a:r>
              <a:rPr lang="ja-JP" altLang="en-US" sz="4800" b="1" dirty="0" err="1">
                <a:solidFill>
                  <a:schemeClr val="bg1"/>
                </a:solidFill>
                <a:effectLst/>
                <a:latin typeface="游ゴシック" panose="020B0400000000000000" pitchFamily="50" charset="-128"/>
                <a:ea typeface="游ゴシック" panose="020B0400000000000000" pitchFamily="50" charset="-128"/>
              </a:rPr>
              <a:t>ゆゑは</a:t>
            </a:r>
            <a:r>
              <a:rPr lang="ja-JP" altLang="en-US" sz="4800" b="1" dirty="0">
                <a:solidFill>
                  <a:schemeClr val="bg1"/>
                </a:solidFill>
                <a:effectLst/>
                <a:latin typeface="游ゴシック" panose="020B0400000000000000" pitchFamily="50" charset="-128"/>
                <a:ea typeface="游ゴシック" panose="020B0400000000000000" pitchFamily="50" charset="-128"/>
              </a:rPr>
              <a:t>、自力作善のひとは、ひと</a:t>
            </a:r>
            <a:r>
              <a:rPr lang="ja-JP" altLang="en-US" sz="4800" b="1" dirty="0" err="1">
                <a:solidFill>
                  <a:schemeClr val="bg1"/>
                </a:solidFill>
                <a:effectLst/>
                <a:latin typeface="游ゴシック" panose="020B0400000000000000" pitchFamily="50" charset="-128"/>
                <a:ea typeface="游ゴシック" panose="020B0400000000000000" pitchFamily="50" charset="-128"/>
              </a:rPr>
              <a:t>へに</a:t>
            </a:r>
            <a:r>
              <a:rPr lang="ja-JP" altLang="en-US" sz="4800" b="1" dirty="0">
                <a:solidFill>
                  <a:schemeClr val="bg1"/>
                </a:solidFill>
                <a:effectLst/>
                <a:latin typeface="游ゴシック" panose="020B0400000000000000" pitchFamily="50" charset="-128"/>
                <a:ea typeface="游ゴシック" panose="020B0400000000000000" pitchFamily="50" charset="-128"/>
              </a:rPr>
              <a:t>他力をたのむこころかけたるあひだ、弥陀の本願にあらず。しかれども、自力のこころをひるがへして、他力をたのみたてまつれば、真実報土の往生をとぐるなり。</a:t>
            </a:r>
            <a:endParaRPr kumimoji="1" lang="ja-JP" altLang="en-US" sz="4800" b="1" dirty="0">
              <a:solidFill>
                <a:schemeClr val="bg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0698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4351" y="1169709"/>
            <a:ext cx="1440160" cy="10928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とん   よく</a:t>
            </a:r>
            <a:r>
              <a:rPr kumimoji="1" lang="ja-JP" altLang="en-US" sz="4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貪欲</a:t>
            </a:r>
          </a:p>
        </p:txBody>
      </p:sp>
      <p:sp>
        <p:nvSpPr>
          <p:cNvPr id="3" name="テキスト ボックス 2"/>
          <p:cNvSpPr txBox="1"/>
          <p:nvPr/>
        </p:nvSpPr>
        <p:spPr>
          <a:xfrm>
            <a:off x="414351" y="2957807"/>
            <a:ext cx="1440160" cy="10374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しん    に</a:t>
            </a:r>
            <a:r>
              <a:rPr kumimoji="1" lang="ja-JP" altLang="en-US" sz="4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瞋恚</a:t>
            </a:r>
          </a:p>
        </p:txBody>
      </p:sp>
      <p:sp>
        <p:nvSpPr>
          <p:cNvPr id="4" name="テキスト ボックス 3"/>
          <p:cNvSpPr txBox="1"/>
          <p:nvPr/>
        </p:nvSpPr>
        <p:spPr>
          <a:xfrm>
            <a:off x="424622" y="4497163"/>
            <a:ext cx="1440160" cy="10928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ぐ　 ち</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愚痴</a:t>
            </a:r>
          </a:p>
        </p:txBody>
      </p:sp>
      <p:sp>
        <p:nvSpPr>
          <p:cNvPr id="5" name="テキスト ボックス 4"/>
          <p:cNvSpPr txBox="1"/>
          <p:nvPr/>
        </p:nvSpPr>
        <p:spPr>
          <a:xfrm>
            <a:off x="1619672" y="1499007"/>
            <a:ext cx="722227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＝むさぼり。自分中心の欲望　</a:t>
            </a:r>
            <a:endParaRPr kumimoji="1" lang="en-US" altLang="ja-JP"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を際限なく追求する心。</a:t>
            </a:r>
          </a:p>
        </p:txBody>
      </p:sp>
      <p:sp>
        <p:nvSpPr>
          <p:cNvPr id="6" name="テキスト ボックス 5"/>
          <p:cNvSpPr txBox="1"/>
          <p:nvPr/>
        </p:nvSpPr>
        <p:spPr>
          <a:xfrm>
            <a:off x="1619672" y="3212976"/>
            <a:ext cx="740178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＝いかり。自分に都合の悪い</a:t>
            </a:r>
            <a:endParaRPr kumimoji="1" lang="en-US" altLang="ja-JP"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ものを排除しようとする心。</a:t>
            </a:r>
          </a:p>
        </p:txBody>
      </p:sp>
      <p:sp>
        <p:nvSpPr>
          <p:cNvPr id="7" name="テキスト ボックス 6"/>
          <p:cNvSpPr txBox="1"/>
          <p:nvPr/>
        </p:nvSpPr>
        <p:spPr>
          <a:xfrm>
            <a:off x="1619672" y="4875972"/>
            <a:ext cx="777492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＝おろかさ。自分中心にものを</a:t>
            </a:r>
            <a:endParaRPr kumimoji="1" lang="en-US" altLang="ja-JP"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考え、真実を見ようとしない。</a:t>
            </a:r>
          </a:p>
        </p:txBody>
      </p:sp>
      <p:sp>
        <p:nvSpPr>
          <p:cNvPr id="8" name="角丸四角形 7"/>
          <p:cNvSpPr/>
          <p:nvPr/>
        </p:nvSpPr>
        <p:spPr>
          <a:xfrm>
            <a:off x="2051720" y="137225"/>
            <a:ext cx="5134042"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三毒の煩悩</a:t>
            </a:r>
          </a:p>
        </p:txBody>
      </p:sp>
    </p:spTree>
    <p:custDataLst>
      <p:tags r:id="rId1"/>
    </p:custDataLst>
    <p:extLst>
      <p:ext uri="{BB962C8B-B14F-4D97-AF65-F5344CB8AC3E}">
        <p14:creationId xmlns:p14="http://schemas.microsoft.com/office/powerpoint/2010/main" val="14571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82843" y="5157192"/>
            <a:ext cx="2514600" cy="914400"/>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地獄</a:t>
            </a:r>
          </a:p>
        </p:txBody>
      </p:sp>
      <p:sp>
        <p:nvSpPr>
          <p:cNvPr id="7" name="正方形/長方形 6"/>
          <p:cNvSpPr/>
          <p:nvPr/>
        </p:nvSpPr>
        <p:spPr>
          <a:xfrm>
            <a:off x="2282843" y="4242792"/>
            <a:ext cx="2514600" cy="914400"/>
          </a:xfrm>
          <a:prstGeom prst="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餓鬼</a:t>
            </a:r>
          </a:p>
        </p:txBody>
      </p:sp>
      <p:sp>
        <p:nvSpPr>
          <p:cNvPr id="9" name="正方形/長方形 8"/>
          <p:cNvSpPr/>
          <p:nvPr/>
        </p:nvSpPr>
        <p:spPr>
          <a:xfrm>
            <a:off x="2282843" y="3291652"/>
            <a:ext cx="2514600" cy="951140"/>
          </a:xfrm>
          <a:prstGeom prst="rect">
            <a:avLst/>
          </a:prstGeom>
          <a:solidFill>
            <a:srgbClr val="EF734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畜生</a:t>
            </a:r>
          </a:p>
        </p:txBody>
      </p:sp>
      <p:sp>
        <p:nvSpPr>
          <p:cNvPr id="11" name="正方形/長方形 10"/>
          <p:cNvSpPr/>
          <p:nvPr/>
        </p:nvSpPr>
        <p:spPr>
          <a:xfrm>
            <a:off x="2282843" y="1582981"/>
            <a:ext cx="2514600" cy="84953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人間</a:t>
            </a:r>
          </a:p>
        </p:txBody>
      </p:sp>
      <p:sp>
        <p:nvSpPr>
          <p:cNvPr id="12" name="正方形/長方形 11"/>
          <p:cNvSpPr/>
          <p:nvPr/>
        </p:nvSpPr>
        <p:spPr>
          <a:xfrm>
            <a:off x="2282843" y="694177"/>
            <a:ext cx="2514600" cy="91440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天</a:t>
            </a:r>
          </a:p>
        </p:txBody>
      </p:sp>
      <p:sp>
        <p:nvSpPr>
          <p:cNvPr id="19" name="左中かっこ 18"/>
          <p:cNvSpPr/>
          <p:nvPr/>
        </p:nvSpPr>
        <p:spPr>
          <a:xfrm>
            <a:off x="1570075" y="836712"/>
            <a:ext cx="434155" cy="5040560"/>
          </a:xfrm>
          <a:prstGeom prst="leftBrace">
            <a:avLst>
              <a:gd name="adj1" fmla="val 0"/>
              <a:gd name="adj2" fmla="val 49468"/>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262585" y="1415708"/>
            <a:ext cx="1107996" cy="3939540"/>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迷いの世界</a:t>
            </a:r>
          </a:p>
        </p:txBody>
      </p:sp>
      <p:sp>
        <p:nvSpPr>
          <p:cNvPr id="3" name="テキスト ボックス 2">
            <a:extLst>
              <a:ext uri="{FF2B5EF4-FFF2-40B4-BE49-F238E27FC236}">
                <a16:creationId xmlns:a16="http://schemas.microsoft.com/office/drawing/2014/main" xmlns="" id="{B52D0D6F-3697-5E97-8A3D-44563D152241}"/>
              </a:ext>
            </a:extLst>
          </p:cNvPr>
          <p:cNvSpPr txBox="1"/>
          <p:nvPr/>
        </p:nvSpPr>
        <p:spPr>
          <a:xfrm>
            <a:off x="5076056" y="259433"/>
            <a:ext cx="3877985" cy="6339134"/>
          </a:xfrm>
          <a:prstGeom prst="rect">
            <a:avLst/>
          </a:prstGeom>
          <a:no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あらゆる煩悩を身にそなえている私どもは、どのような修行によっても</a:t>
            </a:r>
            <a:r>
              <a:rPr kumimoji="1" lang="ja-JP" altLang="en-US" sz="4800" b="1" dirty="0">
                <a:solidFill>
                  <a:srgbClr val="FF0000"/>
                </a:solidFill>
                <a:latin typeface="游ゴシック" panose="020B0400000000000000" pitchFamily="50" charset="-128"/>
                <a:ea typeface="游ゴシック" panose="020B0400000000000000" pitchFamily="50" charset="-128"/>
              </a:rPr>
              <a:t>迷いの世界</a:t>
            </a:r>
            <a:r>
              <a:rPr kumimoji="1" lang="ja-JP" altLang="en-US" sz="4800" b="1" dirty="0">
                <a:latin typeface="游ゴシック" panose="020B0400000000000000" pitchFamily="50" charset="-128"/>
                <a:ea typeface="游ゴシック" panose="020B0400000000000000" pitchFamily="50" charset="-128"/>
              </a:rPr>
              <a:t>をのがれることはできません。</a:t>
            </a:r>
            <a:r>
              <a:rPr lang="ja-JP" altLang="en-US" sz="2400" b="1" dirty="0"/>
              <a:t>　　　　　　　　</a:t>
            </a:r>
            <a:endParaRPr kumimoji="1" lang="ja-JP" altLang="en-US" sz="4800" b="1" dirty="0">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xmlns="" id="{B549BC35-A31C-779B-5777-0A0379FB8D3F}"/>
              </a:ext>
            </a:extLst>
          </p:cNvPr>
          <p:cNvSpPr/>
          <p:nvPr/>
        </p:nvSpPr>
        <p:spPr>
          <a:xfrm>
            <a:off x="2282843" y="2442113"/>
            <a:ext cx="2514600" cy="84953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修羅</a:t>
            </a:r>
          </a:p>
        </p:txBody>
      </p:sp>
    </p:spTree>
    <p:custDataLst>
      <p:tags r:id="rId1"/>
    </p:custDataLst>
    <p:extLst>
      <p:ext uri="{BB962C8B-B14F-4D97-AF65-F5344CB8AC3E}">
        <p14:creationId xmlns:p14="http://schemas.microsoft.com/office/powerpoint/2010/main" val="31151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9" grpId="0" animBg="1"/>
      <p:bldP spid="20" grpId="0"/>
      <p:bldP spid="4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1D118BC9-BDB3-5F2A-9468-380F60560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822" y="2160930"/>
            <a:ext cx="7241118" cy="9317427"/>
          </a:xfrm>
          <a:prstGeom prst="rect">
            <a:avLst/>
          </a:prstGeom>
        </p:spPr>
      </p:pic>
      <p:sp>
        <p:nvSpPr>
          <p:cNvPr id="2" name="テキスト ボックス 1"/>
          <p:cNvSpPr txBox="1"/>
          <p:nvPr/>
        </p:nvSpPr>
        <p:spPr>
          <a:xfrm>
            <a:off x="1432794" y="279392"/>
            <a:ext cx="3570208" cy="6383175"/>
          </a:xfrm>
          <a:prstGeom prst="rect">
            <a:avLst/>
          </a:prstGeom>
          <a:noFill/>
          <a:effectLst/>
        </p:spPr>
        <p:txBody>
          <a:bodyPr vert="eaVert" wrap="square" rtlCol="0">
            <a:spAutoFit/>
          </a:bodyPr>
          <a:lstStyle/>
          <a:p>
            <a:r>
              <a:rPr kumimoji="1" lang="ja-JP" altLang="en-US" sz="4400" b="1" dirty="0">
                <a:effectLst>
                  <a:glow rad="127000">
                    <a:schemeClr val="bg1"/>
                  </a:glow>
                </a:effectLst>
                <a:latin typeface="游ゴシック" panose="020B0400000000000000" pitchFamily="50" charset="-128"/>
                <a:ea typeface="游ゴシック" panose="020B0400000000000000" pitchFamily="50" charset="-128"/>
              </a:rPr>
              <a:t>どのような行も満足に修めることのできないわたしには、どうしても地獄以外に住み家はないからです。</a:t>
            </a:r>
            <a:r>
              <a:rPr lang="ja-JP" altLang="en-US" sz="2400" b="1" dirty="0">
                <a:effectLst>
                  <a:glow rad="127000">
                    <a:schemeClr val="bg1"/>
                  </a:glow>
                </a:effectLst>
              </a:rPr>
              <a:t>　　　　　　　</a:t>
            </a:r>
            <a:endParaRPr kumimoji="1" lang="ja-JP" altLang="en-US" sz="24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5148064" y="222292"/>
            <a:ext cx="3027772" cy="6440275"/>
          </a:xfrm>
          <a:prstGeom prst="rect">
            <a:avLst/>
          </a:prstGeom>
          <a:solidFill>
            <a:srgbClr val="FF0066"/>
          </a:solidFill>
        </p:spPr>
        <p:txBody>
          <a:bodyPr vert="eaVert" wrap="square" rtlCol="0">
            <a:noAutofit/>
          </a:bodyPr>
          <a:lstStyle/>
          <a:p>
            <a:r>
              <a:rPr lang="ja-JP" altLang="en-US" sz="4800" b="1" dirty="0">
                <a:solidFill>
                  <a:schemeClr val="bg1"/>
                </a:solidFill>
                <a:ea typeface="游ゴシック" panose="020B0400000000000000" pitchFamily="50" charset="-128"/>
              </a:rPr>
              <a:t>いづれの行もおよびがたき身なれば、とても地獄は一定すみかぞかし。</a:t>
            </a:r>
            <a:r>
              <a:rPr lang="ja-JP" altLang="en-US" sz="2000" b="1" dirty="0">
                <a:solidFill>
                  <a:schemeClr val="bg1"/>
                </a:solidFill>
              </a:rPr>
              <a:t>　　　　　　　　　　　</a:t>
            </a:r>
            <a:r>
              <a:rPr lang="ja-JP" altLang="en-US" sz="2400" b="1" dirty="0">
                <a:solidFill>
                  <a:schemeClr val="bg1"/>
                </a:solidFill>
              </a:rPr>
              <a:t>　</a:t>
            </a:r>
            <a:r>
              <a:rPr lang="ja-JP" altLang="en-US" sz="2000" b="1" dirty="0">
                <a:solidFill>
                  <a:schemeClr val="bg1"/>
                </a:solidFill>
                <a:ea typeface="游ゴシック" panose="020B0400000000000000" pitchFamily="50" charset="-128"/>
              </a:rPr>
              <a:t>　　　　　　　　　　　　　　　　　</a:t>
            </a:r>
            <a:r>
              <a:rPr lang="ja-JP" altLang="en-US" b="1" dirty="0">
                <a:solidFill>
                  <a:schemeClr val="bg1"/>
                </a:solidFill>
                <a:ea typeface="游ゴシック" panose="020B0400000000000000" pitchFamily="50" charset="-128"/>
              </a:rPr>
              <a:t>　　　　　　　　　　　　　</a:t>
            </a:r>
            <a:endParaRPr lang="en-US" altLang="ja-JP" b="1" dirty="0">
              <a:solidFill>
                <a:schemeClr val="bg1"/>
              </a:solidFill>
              <a:ea typeface="游ゴシック" panose="020B0400000000000000" pitchFamily="50" charset="-128"/>
            </a:endParaRPr>
          </a:p>
        </p:txBody>
      </p:sp>
      <p:sp>
        <p:nvSpPr>
          <p:cNvPr id="4" name="テキスト ボックス 3"/>
          <p:cNvSpPr txBox="1"/>
          <p:nvPr/>
        </p:nvSpPr>
        <p:spPr>
          <a:xfrm>
            <a:off x="8175836" y="214177"/>
            <a:ext cx="800219" cy="4798999"/>
          </a:xfrm>
          <a:prstGeom prst="rect">
            <a:avLst/>
          </a:prstGeom>
          <a:noFill/>
          <a:ln w="38100">
            <a:noFill/>
          </a:ln>
        </p:spPr>
        <p:txBody>
          <a:bodyPr vert="eaVert" wrap="square" rtlCol="0">
            <a:spAutoFit/>
          </a:bodyPr>
          <a:lstStyle/>
          <a:p>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歎異抄</a:t>
            </a: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第二条</a:t>
            </a:r>
          </a:p>
        </p:txBody>
      </p:sp>
    </p:spTree>
    <p:custDataLst>
      <p:tags r:id="rId1"/>
    </p:custDataLst>
    <p:extLst>
      <p:ext uri="{BB962C8B-B14F-4D97-AF65-F5344CB8AC3E}">
        <p14:creationId xmlns:p14="http://schemas.microsoft.com/office/powerpoint/2010/main" val="17494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5515" y="2798209"/>
            <a:ext cx="8712968" cy="2123658"/>
          </a:xfrm>
          <a:prstGeom prst="rect">
            <a:avLst/>
          </a:prstGeom>
          <a:noFill/>
        </p:spPr>
        <p:txBody>
          <a:bodyPr vert="horz" wrap="square" rtlCol="0">
            <a:spAutoFit/>
          </a:bodyPr>
          <a:lstStyle/>
          <a:p>
            <a:pPr algn="ctr"/>
            <a:r>
              <a:rPr kumimoji="1" lang="ja-JP" altLang="en-US" sz="4400" b="1" dirty="0">
                <a:solidFill>
                  <a:srgbClr val="FF0000"/>
                </a:solidFill>
                <a:ea typeface="游ゴシック" panose="020B0400000000000000" pitchFamily="50" charset="-128"/>
              </a:rPr>
              <a:t>煩悩具足の悪人</a:t>
            </a:r>
            <a:r>
              <a:rPr kumimoji="1" lang="ja-JP" altLang="en-US" sz="4400" b="1" dirty="0">
                <a:ea typeface="游ゴシック" panose="020B0400000000000000" pitchFamily="50" charset="-128"/>
              </a:rPr>
              <a:t>には</a:t>
            </a:r>
            <a:endParaRPr kumimoji="1" lang="en-US" altLang="ja-JP" sz="4400" b="1" dirty="0">
              <a:ea typeface="游ゴシック" panose="020B0400000000000000" pitchFamily="50" charset="-128"/>
            </a:endParaRPr>
          </a:p>
          <a:p>
            <a:pPr algn="ctr"/>
            <a:r>
              <a:rPr kumimoji="1" lang="ja-JP" altLang="en-US" sz="4400" b="1" dirty="0">
                <a:ea typeface="游ゴシック" panose="020B0400000000000000" pitchFamily="50" charset="-128"/>
              </a:rPr>
              <a:t>迷いの世界からのがれるような</a:t>
            </a:r>
            <a:endParaRPr kumimoji="1" lang="en-US" altLang="ja-JP" sz="4400" b="1" dirty="0">
              <a:ea typeface="游ゴシック" panose="020B0400000000000000" pitchFamily="50" charset="-128"/>
            </a:endParaRPr>
          </a:p>
          <a:p>
            <a:pPr algn="ctr"/>
            <a:r>
              <a:rPr kumimoji="1" lang="ja-JP" altLang="en-US" sz="4400" b="1" dirty="0">
                <a:ea typeface="游ゴシック" panose="020B0400000000000000" pitchFamily="50" charset="-128"/>
              </a:rPr>
              <a:t>善行をなすことはできない</a:t>
            </a:r>
          </a:p>
        </p:txBody>
      </p:sp>
      <p:sp>
        <p:nvSpPr>
          <p:cNvPr id="6" name="テキスト ボックス 5"/>
          <p:cNvSpPr txBox="1"/>
          <p:nvPr/>
        </p:nvSpPr>
        <p:spPr>
          <a:xfrm>
            <a:off x="2699792" y="137639"/>
            <a:ext cx="3816424" cy="923330"/>
          </a:xfrm>
          <a:prstGeom prst="rect">
            <a:avLst/>
          </a:prstGeom>
          <a:noFill/>
        </p:spPr>
        <p:txBody>
          <a:bodyPr wrap="square" rtlCol="0">
            <a:spAutoFit/>
          </a:bodyPr>
          <a:lstStyle/>
          <a:p>
            <a:pPr algn="ctr"/>
            <a:r>
              <a:rPr kumimoji="1"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いづれの行</a:t>
            </a:r>
          </a:p>
        </p:txBody>
      </p:sp>
      <p:sp>
        <p:nvSpPr>
          <p:cNvPr id="8" name="テキスト ボックス 7"/>
          <p:cNvSpPr txBox="1"/>
          <p:nvPr/>
        </p:nvSpPr>
        <p:spPr>
          <a:xfrm>
            <a:off x="2267744" y="1643915"/>
            <a:ext cx="4680520" cy="893885"/>
          </a:xfrm>
          <a:prstGeom prst="rect">
            <a:avLst/>
          </a:prstGeom>
          <a:solidFill>
            <a:schemeClr val="accent1">
              <a:lumMod val="20000"/>
              <a:lumOff val="80000"/>
            </a:schemeClr>
          </a:solidFill>
          <a:ln w="38100">
            <a:noFill/>
          </a:ln>
        </p:spPr>
        <p:txBody>
          <a:bodyPr wrap="square" tIns="108000"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自力作善の修行</a:t>
            </a:r>
            <a:endParaRPr kumimoji="1" lang="en-US" altLang="ja-JP" sz="48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1763688" y="5129361"/>
            <a:ext cx="5904656" cy="1569660"/>
          </a:xfrm>
          <a:prstGeom prst="rect">
            <a:avLst/>
          </a:prstGeom>
          <a:solidFill>
            <a:srgbClr val="FFFF00"/>
          </a:solidFill>
          <a:ln w="38100">
            <a:solidFill>
              <a:srgbClr val="FFC000"/>
            </a:solidFill>
          </a:ln>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阿弥陀仏はすべて</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ja-JP" altLang="en-US" sz="4800" b="1" dirty="0">
                <a:latin typeface="游ゴシック" panose="020B0400000000000000" pitchFamily="50" charset="-128"/>
                <a:ea typeface="游ゴシック" panose="020B0400000000000000" pitchFamily="50" charset="-128"/>
              </a:rPr>
              <a:t>見通されている！</a:t>
            </a:r>
          </a:p>
        </p:txBody>
      </p:sp>
      <p:sp>
        <p:nvSpPr>
          <p:cNvPr id="2" name="等号 1"/>
          <p:cNvSpPr/>
          <p:nvPr/>
        </p:nvSpPr>
        <p:spPr>
          <a:xfrm rot="5400000">
            <a:off x="4257256" y="766465"/>
            <a:ext cx="629486" cy="1003996"/>
          </a:xfrm>
          <a:prstGeom prst="mathEqual">
            <a:avLst>
              <a:gd name="adj1" fmla="val 17828"/>
              <a:gd name="adj2" fmla="val 1176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custDataLst>
      <p:tags r:id="rId1"/>
    </p:custDataLst>
    <p:extLst>
      <p:ext uri="{BB962C8B-B14F-4D97-AF65-F5344CB8AC3E}">
        <p14:creationId xmlns:p14="http://schemas.microsoft.com/office/powerpoint/2010/main" val="315519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6E0A0DD3-F143-47FB-9281-47366163B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60"/>
          <a:stretch/>
        </p:blipFill>
        <p:spPr>
          <a:xfrm>
            <a:off x="-1124037" y="-3699792"/>
            <a:ext cx="17008698" cy="14761640"/>
          </a:xfrm>
          <a:prstGeom prst="rect">
            <a:avLst/>
          </a:prstGeom>
        </p:spPr>
      </p:pic>
      <p:sp>
        <p:nvSpPr>
          <p:cNvPr id="10" name="テキスト ボックス 9"/>
          <p:cNvSpPr txBox="1"/>
          <p:nvPr/>
        </p:nvSpPr>
        <p:spPr>
          <a:xfrm>
            <a:off x="1763688" y="5129361"/>
            <a:ext cx="5904656" cy="1569660"/>
          </a:xfrm>
          <a:prstGeom prst="rect">
            <a:avLst/>
          </a:prstGeom>
          <a:solidFill>
            <a:srgbClr val="FFFF00">
              <a:alpha val="83000"/>
            </a:srgbClr>
          </a:solidFill>
          <a:ln w="38100">
            <a:solidFill>
              <a:srgbClr val="FFC000"/>
            </a:solidFill>
          </a:ln>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阿弥陀仏はすべて</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ja-JP" altLang="en-US" sz="4800" b="1" dirty="0">
                <a:latin typeface="游ゴシック" panose="020B0400000000000000" pitchFamily="50" charset="-128"/>
                <a:ea typeface="游ゴシック" panose="020B0400000000000000" pitchFamily="50" charset="-128"/>
              </a:rPr>
              <a:t>見通されている！</a:t>
            </a:r>
          </a:p>
        </p:txBody>
      </p:sp>
    </p:spTree>
    <p:extLst>
      <p:ext uri="{BB962C8B-B14F-4D97-AF65-F5344CB8AC3E}">
        <p14:creationId xmlns:p14="http://schemas.microsoft.com/office/powerpoint/2010/main" val="5782847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00192" y="224107"/>
            <a:ext cx="2400657" cy="6516724"/>
          </a:xfrm>
          <a:prstGeom prst="rect">
            <a:avLst/>
          </a:prstGeom>
          <a:solidFill>
            <a:schemeClr val="tx2"/>
          </a:solidFill>
        </p:spPr>
        <p:txBody>
          <a:bodyPr vert="eaVert"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あはれみたまひて願をおこしたまふ本意、悪人成仏のため</a:t>
            </a:r>
            <a:r>
              <a:rPr lang="en-US" altLang="ja-JP" sz="4800" b="1" dirty="0">
                <a:solidFill>
                  <a:schemeClr val="bg1"/>
                </a:solidFill>
                <a:latin typeface="游ゴシック" panose="020B0400000000000000" pitchFamily="50" charset="-128"/>
                <a:ea typeface="游ゴシック" panose="020B0400000000000000" pitchFamily="50" charset="-128"/>
              </a:rPr>
              <a:t>……</a:t>
            </a:r>
            <a:endParaRPr kumimoji="1"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10399" y="290881"/>
            <a:ext cx="5355312" cy="6383175"/>
          </a:xfrm>
          <a:prstGeom prst="rect">
            <a:avLst/>
          </a:prstGeom>
          <a:noFill/>
          <a:effectLst/>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阿弥陀仏は、それをあわれに思われて本願をおこされたのであり、そのおこころはわたしどものような悪人を救いとって仏にするためなのです。</a:t>
            </a:r>
            <a:r>
              <a:rPr lang="ja-JP" altLang="en-US" sz="2800" b="1" dirty="0"/>
              <a:t>　　　　　　　</a:t>
            </a:r>
            <a:endParaRPr kumimoji="1" lang="ja-JP" altLang="en-US" sz="2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149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5869946" y="332656"/>
            <a:ext cx="2400657" cy="6381328"/>
          </a:xfrm>
          <a:prstGeom prst="rect">
            <a:avLst/>
          </a:prstGeom>
          <a:noFill/>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阿弥陀仏の本願は</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solidFill>
                  <a:srgbClr val="FF0000"/>
                </a:solidFill>
                <a:latin typeface="游ゴシック" panose="020B0400000000000000" pitchFamily="50" charset="-128"/>
                <a:ea typeface="游ゴシック" panose="020B0400000000000000" pitchFamily="50" charset="-128"/>
              </a:rPr>
              <a:t>悪人を仏にするために</a:t>
            </a:r>
            <a:endParaRPr kumimoji="1" lang="en-US" altLang="ja-JP" sz="4800" b="1" dirty="0">
              <a:solidFill>
                <a:srgbClr val="FF0000"/>
              </a:solidFill>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建てられ、成就された</a:t>
            </a:r>
          </a:p>
        </p:txBody>
      </p:sp>
      <p:sp>
        <p:nvSpPr>
          <p:cNvPr id="5" name="円/楕円 4"/>
          <p:cNvSpPr>
            <a:spLocks noChangeAspect="1"/>
          </p:cNvSpPr>
          <p:nvPr/>
        </p:nvSpPr>
        <p:spPr>
          <a:xfrm>
            <a:off x="-3866935" y="-2096862"/>
            <a:ext cx="12025336" cy="106201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2118972"/>
            <a:ext cx="7178795" cy="10145663"/>
          </a:xfrm>
          <a:prstGeom prst="rect">
            <a:avLst/>
          </a:prstGeom>
        </p:spPr>
      </p:pic>
    </p:spTree>
    <p:custDataLst>
      <p:tags r:id="rId1"/>
    </p:custDataLst>
    <p:extLst>
      <p:ext uri="{BB962C8B-B14F-4D97-AF65-F5344CB8AC3E}">
        <p14:creationId xmlns:p14="http://schemas.microsoft.com/office/powerpoint/2010/main" val="375769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32000">
              <a:schemeClr val="accent1">
                <a:lumMod val="45000"/>
                <a:lumOff val="55000"/>
              </a:schemeClr>
            </a:gs>
            <a:gs pos="66000">
              <a:schemeClr val="bg1"/>
            </a:gs>
            <a:gs pos="92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536" y="2492798"/>
            <a:ext cx="4588464" cy="3819897"/>
          </a:xfrm>
          <a:prstGeom prst="rect">
            <a:avLst/>
          </a:prstGeom>
        </p:spPr>
      </p:pic>
      <p:sp>
        <p:nvSpPr>
          <p:cNvPr id="6" name="テキスト ボックス 5"/>
          <p:cNvSpPr txBox="1"/>
          <p:nvPr/>
        </p:nvSpPr>
        <p:spPr>
          <a:xfrm>
            <a:off x="6405729" y="289891"/>
            <a:ext cx="28803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rPr>
              <a:t>七つ子</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35" y="795632"/>
            <a:ext cx="3160540" cy="4221088"/>
          </a:xfrm>
          <a:prstGeom prst="rect">
            <a:avLst/>
          </a:prstGeom>
        </p:spPr>
      </p:pic>
      <p:sp>
        <p:nvSpPr>
          <p:cNvPr id="8" name="円形吹き出し 7"/>
          <p:cNvSpPr/>
          <p:nvPr/>
        </p:nvSpPr>
        <p:spPr>
          <a:xfrm>
            <a:off x="3067607" y="844910"/>
            <a:ext cx="3606430" cy="1794445"/>
          </a:xfrm>
          <a:prstGeom prst="wedgeEllipseCallout">
            <a:avLst>
              <a:gd name="adj1" fmla="val -57402"/>
              <a:gd name="adj2" fmla="val 2141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lumMod val="50000"/>
                  </a:srgbClr>
                </a:solidFill>
                <a:effectLst/>
                <a:uLnTx/>
                <a:uFillTx/>
                <a:latin typeface="Calibri" panose="020F0502020204030204"/>
                <a:ea typeface="ＭＳ Ｐゴシック" panose="020B0600070205080204" pitchFamily="50" charset="-128"/>
                <a:cs typeface="+mn-cs"/>
              </a:rPr>
              <a:t>どの子も</a:t>
            </a:r>
            <a:endParaRPr kumimoji="1" lang="en-US" altLang="ja-JP" sz="3600" b="1" i="0" u="none" strike="noStrike" kern="1200" cap="none" spc="0" normalizeH="0" baseline="0" noProof="0" dirty="0">
              <a:ln>
                <a:noFill/>
              </a:ln>
              <a:solidFill>
                <a:srgbClr val="4472C4">
                  <a:lumMod val="50000"/>
                </a:srgbClr>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lumMod val="50000"/>
                  </a:srgbClr>
                </a:solidFill>
                <a:effectLst/>
                <a:uLnTx/>
                <a:uFillTx/>
                <a:latin typeface="Calibri" panose="020F0502020204030204"/>
                <a:ea typeface="ＭＳ Ｐゴシック" panose="020B0600070205080204" pitchFamily="50" charset="-128"/>
                <a:cs typeface="+mn-cs"/>
              </a:rPr>
              <a:t>かわいいわ</a:t>
            </a:r>
          </a:p>
        </p:txBody>
      </p:sp>
      <p:sp>
        <p:nvSpPr>
          <p:cNvPr id="2" name="ハート 1"/>
          <p:cNvSpPr/>
          <p:nvPr/>
        </p:nvSpPr>
        <p:spPr>
          <a:xfrm>
            <a:off x="6039186" y="1629698"/>
            <a:ext cx="360040" cy="36004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497251" y="96849"/>
            <a:ext cx="3642701" cy="769441"/>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親の愛は平等</a:t>
            </a: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208641"/>
            <a:ext cx="4359260" cy="3465612"/>
          </a:xfrm>
          <a:prstGeom prst="rect">
            <a:avLst/>
          </a:prstGeom>
        </p:spPr>
      </p:pic>
    </p:spTree>
    <p:custDataLst>
      <p:tags r:id="rId1"/>
    </p:custDataLst>
    <p:extLst>
      <p:ext uri="{BB962C8B-B14F-4D97-AF65-F5344CB8AC3E}">
        <p14:creationId xmlns:p14="http://schemas.microsoft.com/office/powerpoint/2010/main" val="27214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67544" y="476672"/>
            <a:ext cx="885698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472C4">
                    <a:lumMod val="50000"/>
                  </a:srgbClr>
                </a:solidFill>
                <a:effectLst/>
                <a:uLnTx/>
                <a:uFillTx/>
                <a:latin typeface="AR P丸ゴシック体M" panose="020B0600010101010101" pitchFamily="50" charset="-128"/>
                <a:ea typeface="AR P丸ゴシック体M" panose="020B0600010101010101" pitchFamily="50" charset="-128"/>
                <a:cs typeface="+mn-cs"/>
              </a:rPr>
              <a:t>あるとき、ひとりの子が重い病気</a:t>
            </a:r>
            <a:endParaRPr kumimoji="1" lang="en-US" altLang="ja-JP" sz="4400" b="1" i="0" u="none" strike="noStrike" kern="1200" cap="none" spc="0" normalizeH="0" baseline="0" noProof="0" dirty="0">
              <a:ln>
                <a:noFill/>
              </a:ln>
              <a:solidFill>
                <a:srgbClr val="4472C4">
                  <a:lumMod val="50000"/>
                </a:srgbClr>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472C4">
                    <a:lumMod val="50000"/>
                  </a:srgbClr>
                </a:solidFill>
                <a:effectLst/>
                <a:uLnTx/>
                <a:uFillTx/>
                <a:latin typeface="AR P丸ゴシック体M" panose="020B0600010101010101" pitchFamily="50" charset="-128"/>
                <a:ea typeface="AR P丸ゴシック体M" panose="020B0600010101010101" pitchFamily="50" charset="-128"/>
                <a:cs typeface="+mn-cs"/>
              </a:rPr>
              <a:t>になってしまいました・・・</a:t>
            </a:r>
            <a:endParaRPr kumimoji="1" lang="ja-JP" altLang="en-US" sz="4800" b="1"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p:txBody>
      </p:sp>
      <p:sp>
        <p:nvSpPr>
          <p:cNvPr id="5" name="円形吹き出し 4"/>
          <p:cNvSpPr/>
          <p:nvPr/>
        </p:nvSpPr>
        <p:spPr>
          <a:xfrm>
            <a:off x="5796136" y="2175958"/>
            <a:ext cx="2664296" cy="1944216"/>
          </a:xfrm>
          <a:prstGeom prst="wedgeEllipseCallout">
            <a:avLst>
              <a:gd name="adj1" fmla="val -60788"/>
              <a:gd name="adj2" fmla="val 316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lumMod val="50000"/>
                  </a:srgbClr>
                </a:solidFill>
                <a:effectLst/>
                <a:uLnTx/>
                <a:uFillTx/>
                <a:latin typeface="Calibri" panose="020F0502020204030204"/>
                <a:ea typeface="ＭＳ Ｐゴシック" panose="020B0600070205080204" pitchFamily="50" charset="-128"/>
                <a:cs typeface="+mn-cs"/>
              </a:rPr>
              <a:t>うえ～ん</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284" y="2564904"/>
            <a:ext cx="3638448" cy="3953247"/>
          </a:xfrm>
          <a:prstGeom prst="rect">
            <a:avLst/>
          </a:prstGeom>
        </p:spPr>
      </p:pic>
    </p:spTree>
    <p:custDataLst>
      <p:tags r:id="rId1"/>
    </p:custDataLst>
    <p:extLst>
      <p:ext uri="{BB962C8B-B14F-4D97-AF65-F5344CB8AC3E}">
        <p14:creationId xmlns:p14="http://schemas.microsoft.com/office/powerpoint/2010/main" val="33500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EAFB1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645024"/>
            <a:ext cx="3000012" cy="3212976"/>
          </a:xfrm>
          <a:prstGeom prst="rect">
            <a:avLst/>
          </a:prstGeom>
        </p:spPr>
      </p:pic>
      <p:sp>
        <p:nvSpPr>
          <p:cNvPr id="5" name="円形吹き出し 4"/>
          <p:cNvSpPr/>
          <p:nvPr/>
        </p:nvSpPr>
        <p:spPr>
          <a:xfrm>
            <a:off x="6300192" y="2818966"/>
            <a:ext cx="2592288" cy="1080120"/>
          </a:xfrm>
          <a:prstGeom prst="wedgeEllipseCallou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lumMod val="50000"/>
                  </a:srgbClr>
                </a:solidFill>
                <a:effectLst/>
                <a:uLnTx/>
                <a:uFillTx/>
                <a:latin typeface="Calibri" panose="020F0502020204030204"/>
                <a:ea typeface="ＭＳ Ｐゴシック" panose="020B0600070205080204" pitchFamily="50" charset="-128"/>
                <a:cs typeface="+mn-cs"/>
              </a:rPr>
              <a:t>うえ～ん</a:t>
            </a:r>
          </a:p>
        </p:txBody>
      </p:sp>
      <p:sp>
        <p:nvSpPr>
          <p:cNvPr id="6" name="円形吹き出し 5"/>
          <p:cNvSpPr/>
          <p:nvPr/>
        </p:nvSpPr>
        <p:spPr>
          <a:xfrm>
            <a:off x="3203848" y="1734778"/>
            <a:ext cx="3096344" cy="2164308"/>
          </a:xfrm>
          <a:prstGeom prst="wedgeEllipseCallout">
            <a:avLst>
              <a:gd name="adj1" fmla="val -57402"/>
              <a:gd name="adj2" fmla="val 2141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この子が一番心配</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6" y="1772816"/>
            <a:ext cx="3847678" cy="4685148"/>
          </a:xfrm>
          <a:prstGeom prst="rect">
            <a:avLst/>
          </a:prstGeom>
        </p:spPr>
      </p:pic>
      <p:sp>
        <p:nvSpPr>
          <p:cNvPr id="8" name="テキスト ボックス 7"/>
          <p:cNvSpPr txBox="1"/>
          <p:nvPr/>
        </p:nvSpPr>
        <p:spPr>
          <a:xfrm>
            <a:off x="207866" y="112167"/>
            <a:ext cx="8684614" cy="1446550"/>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親の愛は、病気の子に向かって</a:t>
            </a:r>
            <a:endParaRPr kumimoji="1" lang="en-US" altLang="ja-JP"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特別により大きくかけられる</a:t>
            </a:r>
          </a:p>
        </p:txBody>
      </p:sp>
    </p:spTree>
    <p:custDataLst>
      <p:tags r:id="rId1"/>
    </p:custDataLst>
    <p:extLst>
      <p:ext uri="{BB962C8B-B14F-4D97-AF65-F5344CB8AC3E}">
        <p14:creationId xmlns:p14="http://schemas.microsoft.com/office/powerpoint/2010/main" val="25437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D7C0B6CE-178B-AE9F-40CF-B35B36C05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157" y="1985920"/>
            <a:ext cx="7241118" cy="9317427"/>
          </a:xfrm>
          <a:prstGeom prst="rect">
            <a:avLst/>
          </a:prstGeom>
          <a:effectLst>
            <a:glow rad="101600">
              <a:schemeClr val="bg1">
                <a:alpha val="60000"/>
              </a:schemeClr>
            </a:glow>
          </a:effectLst>
        </p:spPr>
      </p:pic>
      <p:sp>
        <p:nvSpPr>
          <p:cNvPr id="4" name="テキスト ボックス 3"/>
          <p:cNvSpPr txBox="1"/>
          <p:nvPr/>
        </p:nvSpPr>
        <p:spPr>
          <a:xfrm>
            <a:off x="827584" y="332656"/>
            <a:ext cx="7945273" cy="6741368"/>
          </a:xfrm>
          <a:prstGeom prst="rect">
            <a:avLst/>
          </a:prstGeom>
          <a:noFill/>
        </p:spPr>
        <p:txBody>
          <a:bodyPr vert="eaVert" wrap="square" rtlCol="0">
            <a:noAutofit/>
          </a:bodyPr>
          <a:lstStyle/>
          <a:p>
            <a:r>
              <a:rPr lang="ja-JP" altLang="en-US" sz="4800" b="1" dirty="0">
                <a:solidFill>
                  <a:schemeClr val="bg1"/>
                </a:solidFill>
                <a:effectLst/>
                <a:latin typeface="游ゴシック" panose="020B0400000000000000" pitchFamily="50" charset="-128"/>
                <a:ea typeface="游ゴシック" panose="020B0400000000000000" pitchFamily="50" charset="-128"/>
              </a:rPr>
              <a:t>煩悩具足のわれらは、いづれの行にても生死を</a:t>
            </a:r>
            <a:r>
              <a:rPr lang="ja-JP" altLang="en-US" sz="4800" b="1" dirty="0" err="1">
                <a:solidFill>
                  <a:schemeClr val="bg1"/>
                </a:solidFill>
                <a:effectLst/>
                <a:latin typeface="游ゴシック" panose="020B0400000000000000" pitchFamily="50" charset="-128"/>
                <a:ea typeface="游ゴシック" panose="020B0400000000000000" pitchFamily="50" charset="-128"/>
              </a:rPr>
              <a:t>は</a:t>
            </a:r>
            <a:r>
              <a:rPr lang="ja-JP" altLang="en-US" sz="4800" b="1" dirty="0">
                <a:solidFill>
                  <a:schemeClr val="bg1"/>
                </a:solidFill>
                <a:effectLst/>
                <a:latin typeface="游ゴシック" panose="020B0400000000000000" pitchFamily="50" charset="-128"/>
                <a:ea typeface="游ゴシック" panose="020B0400000000000000" pitchFamily="50" charset="-128"/>
              </a:rPr>
              <a:t>なるることあるべからざるを、あはれみたまひて願をおこしたまふ本意、悪人成仏のためなれば、他力をたのみたてまつる悪人、もつとも往生の正因なり。</a:t>
            </a:r>
            <a:endParaRPr kumimoji="1" lang="ja-JP" altLang="en-US" sz="4800" b="1" dirty="0">
              <a:solidFill>
                <a:schemeClr val="bg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0355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51000">
              <a:schemeClr val="bg1"/>
            </a:gs>
            <a:gs pos="91000">
              <a:srgbClr val="FFFF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689127" y="620688"/>
            <a:ext cx="837730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七人の子をもつ親にとって、その愛は七子に平等にかけられているが、もし重病にかかった子があれば、親の心配はひとえに重病の子に重くかけられる。</a:t>
            </a:r>
          </a:p>
        </p:txBody>
      </p:sp>
      <p:sp>
        <p:nvSpPr>
          <p:cNvPr id="3" name="テキスト ボックス 2"/>
          <p:cNvSpPr txBox="1"/>
          <p:nvPr/>
        </p:nvSpPr>
        <p:spPr>
          <a:xfrm>
            <a:off x="1691680" y="5229200"/>
            <a:ext cx="7200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涅槃経</a:t>
            </a:r>
            <a:r>
              <a:rPr kumimoji="1" lang="en-US" altLang="ja-JP"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「梵行品」七子の譬え</a:t>
            </a:r>
          </a:p>
        </p:txBody>
      </p:sp>
    </p:spTree>
    <p:custDataLst>
      <p:tags r:id="rId1"/>
    </p:custDataLst>
    <p:extLst>
      <p:ext uri="{BB962C8B-B14F-4D97-AF65-F5344CB8AC3E}">
        <p14:creationId xmlns:p14="http://schemas.microsoft.com/office/powerpoint/2010/main" val="375669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glow rad="12700">
                  <a:srgbClr val="5B9BD5">
                    <a:alpha val="40000"/>
                  </a:srgbClr>
                </a:glow>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7880982" y="243178"/>
            <a:ext cx="1015663" cy="5778110"/>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第十八願（本願）</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782" y="243178"/>
            <a:ext cx="3096344" cy="8163590"/>
          </a:xfrm>
          <a:prstGeom prst="rect">
            <a:avLst/>
          </a:prstGeom>
        </p:spPr>
      </p:pic>
      <p:sp>
        <p:nvSpPr>
          <p:cNvPr id="10" name="テキスト ボックス 9"/>
          <p:cNvSpPr txBox="1"/>
          <p:nvPr/>
        </p:nvSpPr>
        <p:spPr>
          <a:xfrm>
            <a:off x="494362" y="271507"/>
            <a:ext cx="7386638" cy="655272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わたしが仏になるとき、</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glow rad="228600">
                    <a:prstClr val="white">
                      <a:alpha val="95000"/>
                    </a:prstClr>
                  </a:glow>
                </a:effectLst>
                <a:uLnTx/>
                <a:uFillTx/>
                <a:latin typeface="Calibri" panose="020F0502020204030204"/>
                <a:ea typeface="游ゴシック" panose="020B0400000000000000" pitchFamily="50" charset="-128"/>
                <a:cs typeface="+mn-cs"/>
              </a:rPr>
              <a:t>すべての人々</a:t>
            </a: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が心から信じて、わたしの国に生れたいと願い、</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わずか十回でも念仏して、</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もし生れることができないよ</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うなら、</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わたしは決してさとりを開き</a:t>
            </a:r>
            <a:endParaRPr kumimoji="1" lang="en-US" altLang="ja-JP"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glow rad="228600">
                    <a:prstClr val="white">
                      <a:alpha val="95000"/>
                    </a:prstClr>
                  </a:glow>
                </a:effectLst>
                <a:uLnTx/>
                <a:uFillTx/>
                <a:latin typeface="Calibri" panose="020F0502020204030204"/>
                <a:ea typeface="游ゴシック" panose="020B0400000000000000" pitchFamily="50" charset="-128"/>
                <a:cs typeface="+mn-cs"/>
              </a:rPr>
              <a:t>ません。</a:t>
            </a:r>
          </a:p>
        </p:txBody>
      </p:sp>
    </p:spTree>
    <p:extLst>
      <p:ext uri="{BB962C8B-B14F-4D97-AF65-F5344CB8AC3E}">
        <p14:creationId xmlns:p14="http://schemas.microsoft.com/office/powerpoint/2010/main" val="20078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730316" y="186206"/>
            <a:ext cx="6649996" cy="6552728"/>
            <a:chOff x="-396552" y="305272"/>
            <a:chExt cx="7658108" cy="6552728"/>
          </a:xfrm>
          <a:solidFill>
            <a:srgbClr val="FF0066"/>
          </a:solidFill>
        </p:grpSpPr>
        <p:sp>
          <p:nvSpPr>
            <p:cNvPr id="6" name="テキスト ボックス 5"/>
            <p:cNvSpPr txBox="1"/>
            <p:nvPr/>
          </p:nvSpPr>
          <p:spPr>
            <a:xfrm>
              <a:off x="-396552" y="305272"/>
              <a:ext cx="7658108" cy="6552728"/>
            </a:xfrm>
            <a:prstGeom prst="rect">
              <a:avLst/>
            </a:prstGeom>
            <a:grpFill/>
          </p:spPr>
          <p:txBody>
            <a:bodyPr vert="eaVert"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bg1"/>
                  </a:solidFill>
                  <a:effectLst/>
                  <a:uLnTx/>
                  <a:uFillTx/>
                  <a:latin typeface="Calibri"/>
                  <a:ea typeface="游ゴシック" panose="020B0400000000000000" pitchFamily="50" charset="-128"/>
                  <a:cs typeface="+mn-cs"/>
                </a:rPr>
                <a:t>弥陀の本願には、老少・善悪のひとをえらばれず、</a:t>
              </a:r>
              <a:endParaRPr kumimoji="1" lang="en-US" altLang="ja-JP" sz="4400" b="1" i="0" u="none" strike="noStrike" kern="1200" cap="none" spc="0" normalizeH="0" baseline="0" noProof="0" dirty="0">
                <a:ln>
                  <a:noFill/>
                </a:ln>
                <a:solidFill>
                  <a:schemeClr val="bg1"/>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bg1"/>
                  </a:solidFill>
                  <a:effectLst/>
                  <a:uLnTx/>
                  <a:uFillTx/>
                  <a:latin typeface="Calibri"/>
                  <a:ea typeface="游ゴシック" panose="020B0400000000000000" pitchFamily="50" charset="-128"/>
                  <a:cs typeface="+mn-cs"/>
                </a:rPr>
                <a:t>ただ信心を要と</a:t>
              </a:r>
              <a:r>
                <a:rPr kumimoji="1" lang="ja-JP" altLang="en-US" sz="4400" b="1" i="0" u="none" strike="noStrike" kern="1200" cap="none" spc="0" normalizeH="0" baseline="0" noProof="0" dirty="0" err="1">
                  <a:ln>
                    <a:noFill/>
                  </a:ln>
                  <a:solidFill>
                    <a:schemeClr val="bg1"/>
                  </a:solidFill>
                  <a:effectLst/>
                  <a:uLnTx/>
                  <a:uFillTx/>
                  <a:latin typeface="Calibri"/>
                  <a:ea typeface="游ゴシック" panose="020B0400000000000000" pitchFamily="50" charset="-128"/>
                  <a:cs typeface="+mn-cs"/>
                </a:rPr>
                <a:t>すと</a:t>
              </a:r>
              <a:r>
                <a:rPr kumimoji="1" lang="ja-JP" altLang="en-US" sz="4400" b="1" i="0" u="none" strike="noStrike" kern="1200" cap="none" spc="0" normalizeH="0" baseline="0" noProof="0" dirty="0">
                  <a:ln>
                    <a:noFill/>
                  </a:ln>
                  <a:solidFill>
                    <a:schemeClr val="bg1"/>
                  </a:solidFill>
                  <a:effectLst/>
                  <a:uLnTx/>
                  <a:uFillTx/>
                  <a:latin typeface="Calibri"/>
                  <a:ea typeface="游ゴシック" panose="020B0400000000000000" pitchFamily="50" charset="-128"/>
                  <a:cs typeface="+mn-cs"/>
                </a:rPr>
                <a:t>しるべし。そのゆゑは、罪悪深重・煩悩熾盛の衆生をたすけんがための願にまします。</a:t>
              </a:r>
              <a:endParaRPr kumimoji="1" lang="ja-JP" altLang="en-US" sz="4800" b="1" i="0" u="none" strike="noStrike" kern="1200" cap="none" spc="0" normalizeH="0" baseline="0" noProof="0" dirty="0">
                <a:ln>
                  <a:noFill/>
                </a:ln>
                <a:solidFill>
                  <a:schemeClr val="bg1"/>
                </a:solidFill>
                <a:effectLst/>
                <a:uLnTx/>
                <a:uFillTx/>
                <a:latin typeface="Calibri"/>
                <a:ea typeface="游ゴシック" panose="020B0400000000000000" pitchFamily="50" charset="-128"/>
                <a:cs typeface="+mn-cs"/>
              </a:endParaRPr>
            </a:p>
          </p:txBody>
        </p:sp>
        <p:sp>
          <p:nvSpPr>
            <p:cNvPr id="2" name="テキスト ボックス 1"/>
            <p:cNvSpPr txBox="1"/>
            <p:nvPr/>
          </p:nvSpPr>
          <p:spPr>
            <a:xfrm>
              <a:off x="2837489" y="404664"/>
              <a:ext cx="430887" cy="1151558"/>
            </a:xfrm>
            <a:prstGeom prst="rect">
              <a:avLst/>
            </a:prstGeom>
            <a:grp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err="1">
                  <a:ln>
                    <a:noFill/>
                  </a:ln>
                  <a:solidFill>
                    <a:schemeClr val="bg1"/>
                  </a:solidFill>
                  <a:effectLst/>
                  <a:uLnTx/>
                  <a:uFillTx/>
                  <a:latin typeface="游ゴシック" panose="020B0400000000000000" pitchFamily="50" charset="-128"/>
                  <a:ea typeface="游ゴシック" panose="020B0400000000000000" pitchFamily="50" charset="-128"/>
                  <a:cs typeface="+mn-cs"/>
                </a:rPr>
                <a:t>じんじゅう</a:t>
              </a:r>
              <a:endPar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p:cNvSpPr txBox="1"/>
            <p:nvPr/>
          </p:nvSpPr>
          <p:spPr>
            <a:xfrm>
              <a:off x="2837489" y="3212976"/>
              <a:ext cx="430887" cy="1151558"/>
            </a:xfrm>
            <a:prstGeom prst="rect">
              <a:avLst/>
            </a:prstGeom>
            <a:grp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し　じょう</a:t>
              </a:r>
            </a:p>
          </p:txBody>
        </p:sp>
      </p:grpSp>
      <p:sp>
        <p:nvSpPr>
          <p:cNvPr id="5" name="テキスト ボックス 4"/>
          <p:cNvSpPr txBox="1"/>
          <p:nvPr/>
        </p:nvSpPr>
        <p:spPr>
          <a:xfrm>
            <a:off x="7380312" y="186206"/>
            <a:ext cx="1296144" cy="6552728"/>
          </a:xfrm>
          <a:prstGeom prst="rect">
            <a:avLst/>
          </a:prstGeom>
          <a:noFill/>
        </p:spPr>
        <p:txBody>
          <a:bodyPr vert="eaVert"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歎異抄</a:t>
            </a:r>
            <a:r>
              <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348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1619672" y="332656"/>
            <a:ext cx="7391328" cy="6334298"/>
          </a:xfrm>
          <a:prstGeom prst="rect">
            <a:avLst/>
          </a:prstGeom>
          <a:noFill/>
        </p:spPr>
        <p:txBody>
          <a:bodyPr vert="eaVert" wrap="square" rtlCol="0">
            <a:noAutofit/>
          </a:bodyPr>
          <a:lstStyle/>
          <a:p>
            <a:pPr>
              <a:lnSpc>
                <a:spcPct val="130000"/>
              </a:lnSpc>
              <a:defRPr/>
            </a:pPr>
            <a:r>
              <a:rPr lang="ja-JP" altLang="en-US" sz="3200" b="1" dirty="0">
                <a:solidFill>
                  <a:prstClr val="black"/>
                </a:solidFill>
                <a:ea typeface="游ゴシック" panose="020B0400000000000000" pitchFamily="50" charset="-128"/>
              </a:rPr>
              <a:t>（現代語訳）</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cs typeface="+mn-cs"/>
              </a:rPr>
              <a:t>　阿弥陀仏</a:t>
            </a:r>
            <a:r>
              <a:rPr kumimoji="1" lang="ja-JP" altLang="en-US"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の本願は老いも若きも善人も悪人もわけへだてなさいません。ただ、その本願を聞きひらく信心がかなめであると心得なければなりません。なぜなら、深く重い罪を持ち、激しい煩悩をかかえて生きるものを救おうとしておこされた願いだからです。</a:t>
            </a: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p>
        </p:txBody>
      </p:sp>
      <p:sp>
        <p:nvSpPr>
          <p:cNvPr id="3" name="テキスト ボックス 2"/>
          <p:cNvSpPr txBox="1"/>
          <p:nvPr/>
        </p:nvSpPr>
        <p:spPr>
          <a:xfrm>
            <a:off x="1619672" y="332656"/>
            <a:ext cx="7391328" cy="6334298"/>
          </a:xfrm>
          <a:prstGeom prst="rect">
            <a:avLst/>
          </a:prstGeom>
          <a:noFill/>
        </p:spPr>
        <p:txBody>
          <a:bodyPr vert="eaVert" wrap="square" rtlCol="0">
            <a:noAutofit/>
          </a:bodyPr>
          <a:lstStyle/>
          <a:p>
            <a:pPr>
              <a:lnSpc>
                <a:spcPct val="130000"/>
              </a:lnSpc>
              <a:defRPr/>
            </a:pPr>
            <a:r>
              <a:rPr lang="ja-JP" altLang="en-US" sz="3200" b="1" dirty="0">
                <a:solidFill>
                  <a:prstClr val="black"/>
                </a:solidFill>
                <a:ea typeface="游ゴシック" panose="020B0400000000000000" pitchFamily="50" charset="-128"/>
              </a:rPr>
              <a:t>（現代語訳）</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srgbClr val="FF0000"/>
                </a:solidFill>
                <a:effectLst/>
                <a:uLnTx/>
                <a:uFillTx/>
                <a:latin typeface="Calibri"/>
                <a:ea typeface="游ゴシック" panose="020B0400000000000000" pitchFamily="50" charset="-128"/>
                <a:cs typeface="+mn-cs"/>
              </a:rPr>
              <a:t>　阿弥陀仏</a:t>
            </a:r>
            <a:r>
              <a:rPr kumimoji="1" lang="ja-JP" altLang="en-US" sz="4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の本願は老いも若きも善人も悪人もわけへだてなさいません。</a:t>
            </a: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p>
        </p:txBody>
      </p:sp>
    </p:spTree>
    <p:custDataLst>
      <p:tags r:id="rId1"/>
    </p:custDataLst>
    <p:extLst>
      <p:ext uri="{BB962C8B-B14F-4D97-AF65-F5344CB8AC3E}">
        <p14:creationId xmlns:p14="http://schemas.microsoft.com/office/powerpoint/2010/main" val="406143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14975" y="-511690"/>
            <a:ext cx="9873741" cy="9871782"/>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279" y="-135746"/>
            <a:ext cx="3110010" cy="7012421"/>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4077072"/>
            <a:ext cx="3398235" cy="247646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220719"/>
            <a:ext cx="2736304" cy="2641129"/>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332656"/>
            <a:ext cx="2599430" cy="3076249"/>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3562554"/>
            <a:ext cx="2664296" cy="3116135"/>
          </a:xfrm>
          <a:prstGeom prst="rect">
            <a:avLst/>
          </a:prstGeom>
        </p:spPr>
      </p:pic>
      <p:sp>
        <p:nvSpPr>
          <p:cNvPr id="11" name="テキスト ボックス 10"/>
          <p:cNvSpPr txBox="1"/>
          <p:nvPr/>
        </p:nvSpPr>
        <p:spPr>
          <a:xfrm>
            <a:off x="833224" y="2786172"/>
            <a:ext cx="73773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black"/>
                </a:solidFill>
                <a:effectLst>
                  <a:glow rad="228600">
                    <a:srgbClr val="FFFF00"/>
                  </a:glow>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万人平等の救い</a:t>
            </a:r>
          </a:p>
        </p:txBody>
      </p:sp>
    </p:spTree>
    <p:custDataLst>
      <p:tags r:id="rId1"/>
    </p:custDataLst>
    <p:extLst>
      <p:ext uri="{BB962C8B-B14F-4D97-AF65-F5344CB8AC3E}">
        <p14:creationId xmlns:p14="http://schemas.microsoft.com/office/powerpoint/2010/main" val="39939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323528" y="332656"/>
            <a:ext cx="8687472" cy="6334298"/>
          </a:xfrm>
          <a:prstGeom prst="rect">
            <a:avLst/>
          </a:prstGeom>
          <a:noFill/>
        </p:spPr>
        <p:txBody>
          <a:bodyPr vert="eaVert" wrap="square" rtlCol="0">
            <a:noAutofit/>
          </a:bodyPr>
          <a:lstStyle/>
          <a:p>
            <a:pPr>
              <a:lnSpc>
                <a:spcPct val="130000"/>
              </a:lnSpc>
              <a:defRPr/>
            </a:pPr>
            <a:r>
              <a:rPr lang="ja-JP" altLang="en-US" sz="3200" b="1" dirty="0">
                <a:solidFill>
                  <a:prstClr val="black"/>
                </a:solidFill>
                <a:ea typeface="游ゴシック" panose="020B0400000000000000" pitchFamily="50" charset="-128"/>
              </a:rPr>
              <a:t>（現代語訳）</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cs typeface="+mn-cs"/>
              </a:rPr>
              <a:t>　阿弥陀仏</a:t>
            </a:r>
            <a:r>
              <a:rPr kumimoji="1" lang="ja-JP" altLang="en-US"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の本願は老いも若きも善人も悪人もわけへだてなさいません。ただ、その本願を聞きひらく信心がかなめであると心得なければなりません。なぜなら、深く重い罪を持ち、激しい煩悩をかかえて生きるものを救おうとしておこされた願いだからです。</a:t>
            </a: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p>
        </p:txBody>
      </p:sp>
      <p:sp>
        <p:nvSpPr>
          <p:cNvPr id="4" name="テキスト ボックス 3"/>
          <p:cNvSpPr txBox="1"/>
          <p:nvPr/>
        </p:nvSpPr>
        <p:spPr>
          <a:xfrm>
            <a:off x="323528" y="332656"/>
            <a:ext cx="8687472" cy="6334298"/>
          </a:xfrm>
          <a:prstGeom prst="rect">
            <a:avLst/>
          </a:prstGeom>
          <a:noFill/>
        </p:spPr>
        <p:txBody>
          <a:bodyPr vert="eaVert" wrap="square" rtlCol="0">
            <a:noAutofit/>
          </a:bodyPr>
          <a:lstStyle/>
          <a:p>
            <a:pPr>
              <a:lnSpc>
                <a:spcPct val="130000"/>
              </a:lnSpc>
              <a:defRPr/>
            </a:pPr>
            <a:r>
              <a:rPr lang="ja-JP" altLang="en-US" sz="3200" b="1" dirty="0">
                <a:solidFill>
                  <a:prstClr val="black"/>
                </a:solidFill>
                <a:ea typeface="游ゴシック" panose="020B0400000000000000" pitchFamily="50" charset="-128"/>
              </a:rPr>
              <a:t>（現代語訳）</a:t>
            </a: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cs typeface="+mn-cs"/>
              </a:rPr>
              <a:t>　阿弥陀仏</a:t>
            </a:r>
            <a:r>
              <a:rPr kumimoji="1" lang="ja-JP" altLang="en-US" sz="4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の本願は老いも若きも善人も悪人もわけへだてなさいません。ただ、その本願を聞きひらく信心がかなめであると心得なければなりません。</a:t>
            </a:r>
            <a:r>
              <a:rPr kumimoji="1" lang="ja-JP" altLang="en-US" sz="4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rPr>
              <a:t>なぜなら、深く重い罪を持ち、激しい煩悩をかかえて生きるものを救おうとしておこされた願いだからです。</a:t>
            </a: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　　　　　　　　　</a:t>
            </a:r>
          </a:p>
        </p:txBody>
      </p:sp>
    </p:spTree>
    <p:custDataLst>
      <p:tags r:id="rId1"/>
    </p:custDataLst>
    <p:extLst>
      <p:ext uri="{BB962C8B-B14F-4D97-AF65-F5344CB8AC3E}">
        <p14:creationId xmlns:p14="http://schemas.microsoft.com/office/powerpoint/2010/main" val="251298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3932" y="404664"/>
            <a:ext cx="5796136" cy="1015663"/>
          </a:xfrm>
          <a:prstGeom prst="rect">
            <a:avLst/>
          </a:prstGeom>
          <a:noFill/>
          <a:ln w="57150">
            <a:noFill/>
          </a:ln>
          <a:effectLst>
            <a:glow rad="228600">
              <a:schemeClr val="accent4">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glow rad="101600">
                    <a:prstClr val="white"/>
                  </a:glow>
                </a:effectLst>
                <a:uLnTx/>
                <a:uFillTx/>
                <a:latin typeface="游ゴシック" panose="020B0400000000000000" pitchFamily="50" charset="-128"/>
                <a:ea typeface="游ゴシック" panose="020B0400000000000000" pitchFamily="50" charset="-128"/>
                <a:cs typeface="+mn-cs"/>
              </a:rPr>
              <a:t>阿弥陀仏の本願</a:t>
            </a:r>
          </a:p>
        </p:txBody>
      </p:sp>
      <p:sp>
        <p:nvSpPr>
          <p:cNvPr id="3" name="下矢印 2"/>
          <p:cNvSpPr/>
          <p:nvPr/>
        </p:nvSpPr>
        <p:spPr>
          <a:xfrm>
            <a:off x="3815915" y="3762135"/>
            <a:ext cx="1512168" cy="59863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938986" y="1487888"/>
            <a:ext cx="7266026" cy="1938992"/>
          </a:xfrm>
          <a:prstGeom prst="rect">
            <a:avLst/>
          </a:prstGeom>
          <a:solidFill>
            <a:srgbClr val="FFFF00"/>
          </a:solidFill>
          <a:effectLst>
            <a:glow rad="228600">
              <a:schemeClr val="accent4">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善悪の区別なく</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救いのめあてとする</a:t>
            </a:r>
          </a:p>
        </p:txBody>
      </p:sp>
      <p:sp>
        <p:nvSpPr>
          <p:cNvPr id="5" name="テキスト ボックス 4"/>
          <p:cNvSpPr txBox="1"/>
          <p:nvPr/>
        </p:nvSpPr>
        <p:spPr>
          <a:xfrm>
            <a:off x="229081" y="4522694"/>
            <a:ext cx="8685838" cy="923330"/>
          </a:xfrm>
          <a:prstGeom prst="rect">
            <a:avLst/>
          </a:prstGeom>
          <a:noFill/>
          <a:ln w="57150">
            <a:solidFill>
              <a:srgbClr val="FF0000"/>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特別に</a:t>
            </a: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悪人を</a:t>
            </a:r>
            <a:r>
              <a:rPr kumimoji="1" lang="ja-JP" altLang="en-US" sz="5400" b="1" i="0" u="none" strike="noStrike" kern="1200" cap="none" spc="0" normalizeH="0" baseline="0" noProof="0" dirty="0" err="1">
                <a:ln>
                  <a:noFill/>
                </a:ln>
                <a:solidFill>
                  <a:srgbClr val="FF0000"/>
                </a:solidFill>
                <a:effectLst/>
                <a:uLnTx/>
                <a:uFillTx/>
                <a:latin typeface="游ゴシック" panose="020B0400000000000000" pitchFamily="50" charset="-128"/>
                <a:ea typeface="游ゴシック" panose="020B0400000000000000" pitchFamily="50" charset="-128"/>
                <a:cs typeface="+mn-cs"/>
              </a:rPr>
              <a:t>め</a:t>
            </a: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あて</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とする</a:t>
            </a:r>
          </a:p>
        </p:txBody>
      </p:sp>
      <p:sp>
        <p:nvSpPr>
          <p:cNvPr id="6" name="テキスト ボックス 5"/>
          <p:cNvSpPr txBox="1"/>
          <p:nvPr/>
        </p:nvSpPr>
        <p:spPr>
          <a:xfrm>
            <a:off x="985164" y="5517232"/>
            <a:ext cx="8685838" cy="92333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いったいどういうこと？</a:t>
            </a:r>
          </a:p>
        </p:txBody>
      </p:sp>
    </p:spTree>
    <p:custDataLst>
      <p:tags r:id="rId1"/>
    </p:custDataLst>
    <p:extLst>
      <p:ext uri="{BB962C8B-B14F-4D97-AF65-F5344CB8AC3E}">
        <p14:creationId xmlns:p14="http://schemas.microsoft.com/office/powerpoint/2010/main" val="1837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440757" y="-459432"/>
            <a:ext cx="9873741" cy="9871782"/>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279" y="-135746"/>
            <a:ext cx="3110010" cy="7012421"/>
          </a:xfrm>
          <a:prstGeom prst="rect">
            <a:avLst/>
          </a:prstGeom>
        </p:spPr>
      </p:pic>
      <p:sp>
        <p:nvSpPr>
          <p:cNvPr id="15" name="正方形/長方形 14"/>
          <p:cNvSpPr/>
          <p:nvPr/>
        </p:nvSpPr>
        <p:spPr>
          <a:xfrm>
            <a:off x="636816" y="1977516"/>
            <a:ext cx="8424936" cy="830997"/>
          </a:xfrm>
          <a:prstGeom prst="rect">
            <a:avLst/>
          </a:prstGeom>
        </p:spPr>
        <p:txBody>
          <a:bodyPr wrap="square">
            <a:spAutoFit/>
          </a:bodyPr>
          <a:lstStyle/>
          <a:p>
            <a:r>
              <a:rPr lang="ja-JP" altLang="en-US" sz="4800" b="1" dirty="0">
                <a:effectLst>
                  <a:glow rad="127000">
                    <a:schemeClr val="bg1"/>
                  </a:glow>
                </a:effectLst>
                <a:latin typeface="游ゴシック" panose="020B0400000000000000" pitchFamily="50" charset="-128"/>
                <a:ea typeface="游ゴシック" panose="020B0400000000000000" pitchFamily="50" charset="-128"/>
              </a:rPr>
              <a:t>万人を等しく救うためには？</a:t>
            </a:r>
            <a:endParaRPr lang="en-US" altLang="ja-JP" sz="48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16" name="正方形/長方形 15"/>
          <p:cNvSpPr/>
          <p:nvPr/>
        </p:nvSpPr>
        <p:spPr>
          <a:xfrm>
            <a:off x="189752" y="3573016"/>
            <a:ext cx="8954248" cy="2123658"/>
          </a:xfrm>
          <a:prstGeom prst="rect">
            <a:avLst/>
          </a:prstGeom>
        </p:spPr>
        <p:txBody>
          <a:bodyPr wrap="square">
            <a:spAutoFit/>
          </a:bodyPr>
          <a:lstStyle/>
          <a:p>
            <a:pPr algn="ctr"/>
            <a:r>
              <a:rPr lang="ja-JP" altLang="en-US"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迷いの世界を抜け出すために</a:t>
            </a:r>
            <a:endParaRPr lang="en-US" altLang="ja-JP"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役立つものを何一つもたない者を</a:t>
            </a:r>
            <a:endParaRPr lang="en-US" altLang="ja-JP"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目当てとした救いが必要</a:t>
            </a:r>
            <a:endParaRPr lang="en-US" altLang="ja-JP"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13609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0"/>
            <a:ext cx="10188625" cy="6957392"/>
          </a:xfrm>
          <a:prstGeom prst="rect">
            <a:avLst/>
          </a:prstGeom>
        </p:spPr>
      </p:pic>
      <p:sp>
        <p:nvSpPr>
          <p:cNvPr id="2" name="正方形/長方形 1"/>
          <p:cNvSpPr/>
          <p:nvPr/>
        </p:nvSpPr>
        <p:spPr>
          <a:xfrm>
            <a:off x="459265" y="397837"/>
            <a:ext cx="8603031" cy="1938992"/>
          </a:xfrm>
          <a:prstGeom prst="rect">
            <a:avLst/>
          </a:prstGeom>
        </p:spPr>
        <p:txBody>
          <a:bodyPr wrap="square">
            <a:noAutofit/>
          </a:bodyPr>
          <a:lstStyle/>
          <a:p>
            <a:pPr algn="ctr"/>
            <a:r>
              <a:rPr lang="ja-JP" altLang="en-US" sz="4800" b="1" dirty="0">
                <a:effectLst>
                  <a:glow rad="127000">
                    <a:schemeClr val="bg1"/>
                  </a:glow>
                </a:effectLst>
                <a:latin typeface="游ゴシック" panose="020B0400000000000000" pitchFamily="50" charset="-128"/>
                <a:ea typeface="游ゴシック" panose="020B0400000000000000" pitchFamily="50" charset="-128"/>
              </a:rPr>
              <a:t>みんなを向こうの島に</a:t>
            </a:r>
            <a:endParaRPr lang="en-US" altLang="ja-JP" sz="4800" b="1" dirty="0">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800" b="1" dirty="0">
                <a:effectLst>
                  <a:glow rad="127000">
                    <a:schemeClr val="bg1"/>
                  </a:glow>
                </a:effectLst>
                <a:latin typeface="游ゴシック" panose="020B0400000000000000" pitchFamily="50" charset="-128"/>
                <a:ea typeface="游ゴシック" panose="020B0400000000000000" pitchFamily="50" charset="-128"/>
              </a:rPr>
              <a:t>連れて行く場合、</a:t>
            </a:r>
            <a:endParaRPr lang="en-US" altLang="ja-JP" sz="4800" b="1" dirty="0">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泳げない人に</a:t>
            </a:r>
            <a:endParaRPr lang="en-US" altLang="ja-JP"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合わせた方法が必要</a:t>
            </a: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0459" y="3769392"/>
            <a:ext cx="3079773" cy="3075924"/>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7725" y="3482996"/>
            <a:ext cx="1818211" cy="1818211"/>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7037" y="4196730"/>
            <a:ext cx="1258718" cy="2208954"/>
          </a:xfrm>
          <a:prstGeom prst="rect">
            <a:avLst/>
          </a:prstGeom>
        </p:spPr>
      </p:pic>
    </p:spTree>
    <p:custDataLst>
      <p:tags r:id="rId1"/>
    </p:custDataLst>
    <p:extLst>
      <p:ext uri="{BB962C8B-B14F-4D97-AF65-F5344CB8AC3E}">
        <p14:creationId xmlns:p14="http://schemas.microsoft.com/office/powerpoint/2010/main" val="543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12781" y="528636"/>
            <a:ext cx="9863875" cy="7508875"/>
            <a:chOff x="612781" y="528636"/>
            <a:chExt cx="9863875" cy="7508875"/>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34252" y="3536230"/>
              <a:ext cx="877908" cy="186539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3861228"/>
              <a:ext cx="1656184" cy="1654114"/>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944" y="4207251"/>
              <a:ext cx="720080" cy="1263686"/>
            </a:xfrm>
            <a:prstGeom prst="rect">
              <a:avLst/>
            </a:prstGeom>
          </p:spPr>
        </p:pic>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781" y="528636"/>
              <a:ext cx="9863875" cy="7508875"/>
            </a:xfrm>
            <a:prstGeom prst="rect">
              <a:avLst/>
            </a:prstGeom>
          </p:spPr>
        </p:pic>
      </p:grpSp>
      <p:sp>
        <p:nvSpPr>
          <p:cNvPr id="6" name="正方形/長方形 5"/>
          <p:cNvSpPr/>
          <p:nvPr/>
        </p:nvSpPr>
        <p:spPr>
          <a:xfrm>
            <a:off x="755576" y="528636"/>
            <a:ext cx="7802136" cy="1754326"/>
          </a:xfrm>
          <a:prstGeom prst="rect">
            <a:avLst/>
          </a:prstGeom>
        </p:spPr>
        <p:txBody>
          <a:bodyPr wrap="none">
            <a:spAutoFit/>
          </a:bodyPr>
          <a:lstStyle/>
          <a:p>
            <a:r>
              <a:rPr lang="ja-JP" altLang="en-US" sz="5400" b="1" dirty="0">
                <a:solidFill>
                  <a:srgbClr val="FF0000"/>
                </a:solidFill>
                <a:effectLst>
                  <a:glow rad="190500">
                    <a:schemeClr val="bg1"/>
                  </a:glow>
                </a:effectLst>
                <a:latin typeface="游ゴシック" panose="020B0400000000000000" pitchFamily="50" charset="-128"/>
                <a:ea typeface="游ゴシック" panose="020B0400000000000000" pitchFamily="50" charset="-128"/>
              </a:rPr>
              <a:t>泳げる人も泳げない人も</a:t>
            </a:r>
            <a:endParaRPr lang="en-US" altLang="ja-JP" sz="5400" b="1" dirty="0">
              <a:solidFill>
                <a:srgbClr val="FF0000"/>
              </a:solidFill>
              <a:effectLst>
                <a:glow rad="1905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190500">
                    <a:schemeClr val="bg1"/>
                  </a:glow>
                </a:effectLst>
                <a:latin typeface="游ゴシック" panose="020B0400000000000000" pitchFamily="50" charset="-128"/>
                <a:ea typeface="游ゴシック" panose="020B0400000000000000" pitchFamily="50" charset="-128"/>
              </a:rPr>
              <a:t>等しく渡ることができる</a:t>
            </a:r>
          </a:p>
        </p:txBody>
      </p:sp>
    </p:spTree>
    <p:custDataLst>
      <p:tags r:id="rId1"/>
    </p:custDataLst>
    <p:extLst>
      <p:ext uri="{BB962C8B-B14F-4D97-AF65-F5344CB8AC3E}">
        <p14:creationId xmlns:p14="http://schemas.microsoft.com/office/powerpoint/2010/main" val="16665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4250"/>
                                        <p:tgtEl>
                                          <p:spTgt spid="7"/>
                                        </p:tgtEl>
                                        <p:attrNameLst>
                                          <p:attrName>ppt_x</p:attrName>
                                        </p:attrNameLst>
                                      </p:cBhvr>
                                      <p:tavLst>
                                        <p:tav tm="0">
                                          <p:val>
                                            <p:strVal val="ppt_x"/>
                                          </p:val>
                                        </p:tav>
                                        <p:tav tm="100000">
                                          <p:val>
                                            <p:strVal val="0-ppt_w/2"/>
                                          </p:val>
                                        </p:tav>
                                      </p:tavLst>
                                    </p:anim>
                                    <p:anim calcmode="lin" valueType="num">
                                      <p:cBhvr additive="base">
                                        <p:cTn id="12" dur="4250"/>
                                        <p:tgtEl>
                                          <p:spTgt spid="7"/>
                                        </p:tgtEl>
                                        <p:attrNameLst>
                                          <p:attrName>ppt_y</p:attrName>
                                        </p:attrNameLst>
                                      </p:cBhvr>
                                      <p:tavLst>
                                        <p:tav tm="0">
                                          <p:val>
                                            <p:strVal val="ppt_y"/>
                                          </p:val>
                                        </p:tav>
                                        <p:tav tm="100000">
                                          <p:val>
                                            <p:strVal val="ppt_y"/>
                                          </p:val>
                                        </p:tav>
                                      </p:tavLst>
                                    </p:anim>
                                    <p:set>
                                      <p:cBhvr>
                                        <p:cTn id="13" dur="1" fill="hold">
                                          <p:stCondLst>
                                            <p:cond delay="4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27.9"/>
</p:tagLst>
</file>

<file path=ppt/tags/tag10.xml><?xml version="1.0" encoding="utf-8"?>
<p:tagLst xmlns:a="http://schemas.openxmlformats.org/drawingml/2006/main" xmlns:r="http://schemas.openxmlformats.org/officeDocument/2006/relationships" xmlns:p="http://schemas.openxmlformats.org/presentationml/2006/main">
  <p:tag name="TIMING" val="|1.8|7.7"/>
</p:tagLst>
</file>

<file path=ppt/tags/tag100.xml><?xml version="1.0" encoding="utf-8"?>
<p:tagLst xmlns:a="http://schemas.openxmlformats.org/drawingml/2006/main" xmlns:r="http://schemas.openxmlformats.org/officeDocument/2006/relationships" xmlns:p="http://schemas.openxmlformats.org/presentationml/2006/main">
  <p:tag name="TIMING" val="|20.2|3.5|1.5"/>
</p:tagLst>
</file>

<file path=ppt/tags/tag101.xml><?xml version="1.0" encoding="utf-8"?>
<p:tagLst xmlns:a="http://schemas.openxmlformats.org/drawingml/2006/main" xmlns:r="http://schemas.openxmlformats.org/officeDocument/2006/relationships" xmlns:p="http://schemas.openxmlformats.org/presentationml/2006/main">
  <p:tag name="TIMING" val="|12.7|3.3|3.7|7.6|4.8|10.2|3.1"/>
</p:tagLst>
</file>

<file path=ppt/tags/tag102.xml><?xml version="1.0" encoding="utf-8"?>
<p:tagLst xmlns:a="http://schemas.openxmlformats.org/drawingml/2006/main" xmlns:r="http://schemas.openxmlformats.org/officeDocument/2006/relationships" xmlns:p="http://schemas.openxmlformats.org/presentationml/2006/main">
  <p:tag name="TIMING" val="|5.2"/>
</p:tagLst>
</file>

<file path=ppt/tags/tag103.xml><?xml version="1.0" encoding="utf-8"?>
<p:tagLst xmlns:a="http://schemas.openxmlformats.org/drawingml/2006/main" xmlns:r="http://schemas.openxmlformats.org/officeDocument/2006/relationships" xmlns:p="http://schemas.openxmlformats.org/presentationml/2006/main">
  <p:tag name="TIMING" val="|11.1|8.1"/>
</p:tagLst>
</file>

<file path=ppt/tags/tag104.xml><?xml version="1.0" encoding="utf-8"?>
<p:tagLst xmlns:a="http://schemas.openxmlformats.org/drawingml/2006/main" xmlns:r="http://schemas.openxmlformats.org/officeDocument/2006/relationships" xmlns:p="http://schemas.openxmlformats.org/presentationml/2006/main">
  <p:tag name="TIMING" val="|2.2|12"/>
</p:tagLst>
</file>

<file path=ppt/tags/tag11.xml><?xml version="1.0" encoding="utf-8"?>
<p:tagLst xmlns:a="http://schemas.openxmlformats.org/drawingml/2006/main" xmlns:r="http://schemas.openxmlformats.org/officeDocument/2006/relationships" xmlns:p="http://schemas.openxmlformats.org/presentationml/2006/main">
  <p:tag name="TIMING" val="|8.9|3.2|5.5"/>
</p:tagLst>
</file>

<file path=ppt/tags/tag12.xml><?xml version="1.0" encoding="utf-8"?>
<p:tagLst xmlns:a="http://schemas.openxmlformats.org/drawingml/2006/main" xmlns:r="http://schemas.openxmlformats.org/officeDocument/2006/relationships" xmlns:p="http://schemas.openxmlformats.org/presentationml/2006/main">
  <p:tag name="TIMING" val="|8.1|20.5"/>
</p:tagLst>
</file>

<file path=ppt/tags/tag13.xml><?xml version="1.0" encoding="utf-8"?>
<p:tagLst xmlns:a="http://schemas.openxmlformats.org/drawingml/2006/main" xmlns:r="http://schemas.openxmlformats.org/officeDocument/2006/relationships" xmlns:p="http://schemas.openxmlformats.org/presentationml/2006/main">
  <p:tag name="TIMING" val="|4.3|7.3|8.4"/>
</p:tagLst>
</file>

<file path=ppt/tags/tag14.xml><?xml version="1.0" encoding="utf-8"?>
<p:tagLst xmlns:a="http://schemas.openxmlformats.org/drawingml/2006/main" xmlns:r="http://schemas.openxmlformats.org/officeDocument/2006/relationships" xmlns:p="http://schemas.openxmlformats.org/presentationml/2006/main">
  <p:tag name="TIMING" val="|4.6|3.6"/>
</p:tagLst>
</file>

<file path=ppt/tags/tag15.xml><?xml version="1.0" encoding="utf-8"?>
<p:tagLst xmlns:a="http://schemas.openxmlformats.org/drawingml/2006/main" xmlns:r="http://schemas.openxmlformats.org/officeDocument/2006/relationships" xmlns:p="http://schemas.openxmlformats.org/presentationml/2006/main">
  <p:tag name="TIMING" val="|6|13.3"/>
</p:tagLst>
</file>

<file path=ppt/tags/tag16.xml><?xml version="1.0" encoding="utf-8"?>
<p:tagLst xmlns:a="http://schemas.openxmlformats.org/drawingml/2006/main" xmlns:r="http://schemas.openxmlformats.org/officeDocument/2006/relationships" xmlns:p="http://schemas.openxmlformats.org/presentationml/2006/main">
  <p:tag name="TIMING" val="|3.1|5.4"/>
</p:tagLst>
</file>

<file path=ppt/tags/tag17.xml><?xml version="1.0" encoding="utf-8"?>
<p:tagLst xmlns:a="http://schemas.openxmlformats.org/drawingml/2006/main" xmlns:r="http://schemas.openxmlformats.org/officeDocument/2006/relationships" xmlns:p="http://schemas.openxmlformats.org/presentationml/2006/main">
  <p:tag name="TIMING" val="|5.2|10.6|2.2"/>
</p:tagLst>
</file>

<file path=ppt/tags/tag18.xml><?xml version="1.0" encoding="utf-8"?>
<p:tagLst xmlns:a="http://schemas.openxmlformats.org/drawingml/2006/main" xmlns:r="http://schemas.openxmlformats.org/officeDocument/2006/relationships" xmlns:p="http://schemas.openxmlformats.org/presentationml/2006/main">
  <p:tag name="TIMING" val="|5.8|8.4"/>
</p:tagLst>
</file>

<file path=ppt/tags/tag19.xml><?xml version="1.0" encoding="utf-8"?>
<p:tagLst xmlns:a="http://schemas.openxmlformats.org/drawingml/2006/main" xmlns:r="http://schemas.openxmlformats.org/officeDocument/2006/relationships" xmlns:p="http://schemas.openxmlformats.org/presentationml/2006/main">
  <p:tag name="TIMING" val="|3.2|15.9|23.2"/>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20.xml><?xml version="1.0" encoding="utf-8"?>
<p:tagLst xmlns:a="http://schemas.openxmlformats.org/drawingml/2006/main" xmlns:r="http://schemas.openxmlformats.org/officeDocument/2006/relationships" xmlns:p="http://schemas.openxmlformats.org/presentationml/2006/main">
  <p:tag name="TIMING" val="|6.2|15.9"/>
</p:tagLst>
</file>

<file path=ppt/tags/tag21.xml><?xml version="1.0" encoding="utf-8"?>
<p:tagLst xmlns:a="http://schemas.openxmlformats.org/drawingml/2006/main" xmlns:r="http://schemas.openxmlformats.org/officeDocument/2006/relationships" xmlns:p="http://schemas.openxmlformats.org/presentationml/2006/main">
  <p:tag name="TIMING" val="|5.7|9.9|6.4"/>
</p:tagLst>
</file>

<file path=ppt/tags/tag22.xml><?xml version="1.0" encoding="utf-8"?>
<p:tagLst xmlns:a="http://schemas.openxmlformats.org/drawingml/2006/main" xmlns:r="http://schemas.openxmlformats.org/officeDocument/2006/relationships" xmlns:p="http://schemas.openxmlformats.org/presentationml/2006/main">
  <p:tag name="TIMING" val="|3.1|7.9|13"/>
</p:tagLst>
</file>

<file path=ppt/tags/tag23.xml><?xml version="1.0" encoding="utf-8"?>
<p:tagLst xmlns:a="http://schemas.openxmlformats.org/drawingml/2006/main" xmlns:r="http://schemas.openxmlformats.org/officeDocument/2006/relationships" xmlns:p="http://schemas.openxmlformats.org/presentationml/2006/main">
  <p:tag name="TIMING" val="|3.6|6.5|1.8|3.1|10.9|2.4|4.5|4.3|2.1"/>
</p:tagLst>
</file>

<file path=ppt/tags/tag24.xml><?xml version="1.0" encoding="utf-8"?>
<p:tagLst xmlns:a="http://schemas.openxmlformats.org/drawingml/2006/main" xmlns:r="http://schemas.openxmlformats.org/officeDocument/2006/relationships" xmlns:p="http://schemas.openxmlformats.org/presentationml/2006/main">
  <p:tag name="TIMING" val="|18.5|11.1|7.9"/>
</p:tagLst>
</file>

<file path=ppt/tags/tag25.xml><?xml version="1.0" encoding="utf-8"?>
<p:tagLst xmlns:a="http://schemas.openxmlformats.org/drawingml/2006/main" xmlns:r="http://schemas.openxmlformats.org/officeDocument/2006/relationships" xmlns:p="http://schemas.openxmlformats.org/presentationml/2006/main">
  <p:tag name="TIMING" val="|6.3|1.1|5.1|11"/>
</p:tagLst>
</file>

<file path=ppt/tags/tag26.xml><?xml version="1.0" encoding="utf-8"?>
<p:tagLst xmlns:a="http://schemas.openxmlformats.org/drawingml/2006/main" xmlns:r="http://schemas.openxmlformats.org/officeDocument/2006/relationships" xmlns:p="http://schemas.openxmlformats.org/presentationml/2006/main">
  <p:tag name="TIMING" val="|13.8|3.1|3.4|5.7|10|2.1"/>
</p:tagLst>
</file>

<file path=ppt/tags/tag27.xml><?xml version="1.0" encoding="utf-8"?>
<p:tagLst xmlns:a="http://schemas.openxmlformats.org/drawingml/2006/main" xmlns:r="http://schemas.openxmlformats.org/officeDocument/2006/relationships" xmlns:p="http://schemas.openxmlformats.org/presentationml/2006/main">
  <p:tag name="TIMING" val="|7.9|2|2.9|1.5|5.9|2.3"/>
</p:tagLst>
</file>

<file path=ppt/tags/tag28.xml><?xml version="1.0" encoding="utf-8"?>
<p:tagLst xmlns:a="http://schemas.openxmlformats.org/drawingml/2006/main" xmlns:r="http://schemas.openxmlformats.org/officeDocument/2006/relationships" xmlns:p="http://schemas.openxmlformats.org/presentationml/2006/main">
  <p:tag name="TIMING" val="|11.8"/>
</p:tagLst>
</file>

<file path=ppt/tags/tag29.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20.1"/>
</p:tagLst>
</file>

<file path=ppt/tags/tag30.xml><?xml version="1.0" encoding="utf-8"?>
<p:tagLst xmlns:a="http://schemas.openxmlformats.org/drawingml/2006/main" xmlns:r="http://schemas.openxmlformats.org/officeDocument/2006/relationships" xmlns:p="http://schemas.openxmlformats.org/presentationml/2006/main">
  <p:tag name="TIMING" val="|1.4|1.8|17.9|2.4|6.1"/>
</p:tagLst>
</file>

<file path=ppt/tags/tag31.xml><?xml version="1.0" encoding="utf-8"?>
<p:tagLst xmlns:a="http://schemas.openxmlformats.org/drawingml/2006/main" xmlns:r="http://schemas.openxmlformats.org/officeDocument/2006/relationships" xmlns:p="http://schemas.openxmlformats.org/presentationml/2006/main">
  <p:tag name="TIMING" val="|27.9"/>
</p:tagLst>
</file>

<file path=ppt/tags/tag32.xml><?xml version="1.0" encoding="utf-8"?>
<p:tagLst xmlns:a="http://schemas.openxmlformats.org/drawingml/2006/main" xmlns:r="http://schemas.openxmlformats.org/officeDocument/2006/relationships" xmlns:p="http://schemas.openxmlformats.org/presentationml/2006/main">
  <p:tag name="TIMING" val="|8.9"/>
</p:tagLst>
</file>

<file path=ppt/tags/tag33.xml><?xml version="1.0" encoding="utf-8"?>
<p:tagLst xmlns:a="http://schemas.openxmlformats.org/drawingml/2006/main" xmlns:r="http://schemas.openxmlformats.org/officeDocument/2006/relationships" xmlns:p="http://schemas.openxmlformats.org/presentationml/2006/main">
  <p:tag name="TIMING" val="|2.1|2.7|2.5|3.7|1.6|2.8"/>
</p:tagLst>
</file>

<file path=ppt/tags/tag34.xml><?xml version="1.0" encoding="utf-8"?>
<p:tagLst xmlns:a="http://schemas.openxmlformats.org/drawingml/2006/main" xmlns:r="http://schemas.openxmlformats.org/officeDocument/2006/relationships" xmlns:p="http://schemas.openxmlformats.org/presentationml/2006/main">
  <p:tag name="TIMING" val="|4.5|8.3"/>
</p:tagLst>
</file>

<file path=ppt/tags/tag35.xml><?xml version="1.0" encoding="utf-8"?>
<p:tagLst xmlns:a="http://schemas.openxmlformats.org/drawingml/2006/main" xmlns:r="http://schemas.openxmlformats.org/officeDocument/2006/relationships" xmlns:p="http://schemas.openxmlformats.org/presentationml/2006/main">
  <p:tag name="TIMING" val="|5.5"/>
</p:tagLst>
</file>

<file path=ppt/tags/tag36.xml><?xml version="1.0" encoding="utf-8"?>
<p:tagLst xmlns:a="http://schemas.openxmlformats.org/drawingml/2006/main" xmlns:r="http://schemas.openxmlformats.org/officeDocument/2006/relationships" xmlns:p="http://schemas.openxmlformats.org/presentationml/2006/main">
  <p:tag name="TIMING" val="|5.9|10.7|16.2|23.4|23.3|25.2"/>
</p:tagLst>
</file>

<file path=ppt/tags/tag37.xml><?xml version="1.0" encoding="utf-8"?>
<p:tagLst xmlns:a="http://schemas.openxmlformats.org/drawingml/2006/main" xmlns:r="http://schemas.openxmlformats.org/officeDocument/2006/relationships" xmlns:p="http://schemas.openxmlformats.org/presentationml/2006/main">
  <p:tag name="TIMING" val="|15.2|37.2"/>
</p:tagLst>
</file>

<file path=ppt/tags/tag38.xml><?xml version="1.0" encoding="utf-8"?>
<p:tagLst xmlns:a="http://schemas.openxmlformats.org/drawingml/2006/main" xmlns:r="http://schemas.openxmlformats.org/officeDocument/2006/relationships" xmlns:p="http://schemas.openxmlformats.org/presentationml/2006/main">
  <p:tag name="TIMING" val="|6.9|1.9|2.2|5"/>
</p:tagLst>
</file>

<file path=ppt/tags/tag39.xml><?xml version="1.0" encoding="utf-8"?>
<p:tagLst xmlns:a="http://schemas.openxmlformats.org/drawingml/2006/main" xmlns:r="http://schemas.openxmlformats.org/officeDocument/2006/relationships" xmlns:p="http://schemas.openxmlformats.org/presentationml/2006/main">
  <p:tag name="TIMING" val="|45.3|1.4"/>
</p:tagLst>
</file>

<file path=ppt/tags/tag4.xml><?xml version="1.0" encoding="utf-8"?>
<p:tagLst xmlns:a="http://schemas.openxmlformats.org/drawingml/2006/main" xmlns:r="http://schemas.openxmlformats.org/officeDocument/2006/relationships" xmlns:p="http://schemas.openxmlformats.org/presentationml/2006/main">
  <p:tag name="TIMING" val="|8.5|2.3|2.5|2.3|9.7"/>
</p:tagLst>
</file>

<file path=ppt/tags/tag40.xml><?xml version="1.0" encoding="utf-8"?>
<p:tagLst xmlns:a="http://schemas.openxmlformats.org/drawingml/2006/main" xmlns:r="http://schemas.openxmlformats.org/officeDocument/2006/relationships" xmlns:p="http://schemas.openxmlformats.org/presentationml/2006/main">
  <p:tag name="TIMING" val="|4.1"/>
</p:tagLst>
</file>

<file path=ppt/tags/tag41.xml><?xml version="1.0" encoding="utf-8"?>
<p:tagLst xmlns:a="http://schemas.openxmlformats.org/drawingml/2006/main" xmlns:r="http://schemas.openxmlformats.org/officeDocument/2006/relationships" xmlns:p="http://schemas.openxmlformats.org/presentationml/2006/main">
  <p:tag name="TIMING" val="|8.4|7.1"/>
</p:tagLst>
</file>

<file path=ppt/tags/tag42.xml><?xml version="1.0" encoding="utf-8"?>
<p:tagLst xmlns:a="http://schemas.openxmlformats.org/drawingml/2006/main" xmlns:r="http://schemas.openxmlformats.org/officeDocument/2006/relationships" xmlns:p="http://schemas.openxmlformats.org/presentationml/2006/main">
  <p:tag name="TIMING" val="|2.4"/>
</p:tagLst>
</file>

<file path=ppt/tags/tag43.xml><?xml version="1.0" encoding="utf-8"?>
<p:tagLst xmlns:a="http://schemas.openxmlformats.org/drawingml/2006/main" xmlns:r="http://schemas.openxmlformats.org/officeDocument/2006/relationships" xmlns:p="http://schemas.openxmlformats.org/presentationml/2006/main">
  <p:tag name="TIMING" val="|13.2|1.4|8.9"/>
</p:tagLst>
</file>

<file path=ppt/tags/tag44.xml><?xml version="1.0" encoding="utf-8"?>
<p:tagLst xmlns:a="http://schemas.openxmlformats.org/drawingml/2006/main" xmlns:r="http://schemas.openxmlformats.org/officeDocument/2006/relationships" xmlns:p="http://schemas.openxmlformats.org/presentationml/2006/main">
  <p:tag name="TIMING" val="|8.4|7.1"/>
</p:tagLst>
</file>

<file path=ppt/tags/tag45.xml><?xml version="1.0" encoding="utf-8"?>
<p:tagLst xmlns:a="http://schemas.openxmlformats.org/drawingml/2006/main" xmlns:r="http://schemas.openxmlformats.org/officeDocument/2006/relationships" xmlns:p="http://schemas.openxmlformats.org/presentationml/2006/main">
  <p:tag name="TIMING" val="|1.9|1.9|1.9|1.6"/>
</p:tagLst>
</file>

<file path=ppt/tags/tag46.xml><?xml version="1.0" encoding="utf-8"?>
<p:tagLst xmlns:a="http://schemas.openxmlformats.org/drawingml/2006/main" xmlns:r="http://schemas.openxmlformats.org/officeDocument/2006/relationships" xmlns:p="http://schemas.openxmlformats.org/presentationml/2006/main">
  <p:tag name="TIMING" val="|4.3|3.3"/>
</p:tagLst>
</file>

<file path=ppt/tags/tag47.xml><?xml version="1.0" encoding="utf-8"?>
<p:tagLst xmlns:a="http://schemas.openxmlformats.org/drawingml/2006/main" xmlns:r="http://schemas.openxmlformats.org/officeDocument/2006/relationships" xmlns:p="http://schemas.openxmlformats.org/presentationml/2006/main">
  <p:tag name="TIMING" val="|3.8|20.3|4.1"/>
</p:tagLst>
</file>

<file path=ppt/tags/tag48.xml><?xml version="1.0" encoding="utf-8"?>
<p:tagLst xmlns:a="http://schemas.openxmlformats.org/drawingml/2006/main" xmlns:r="http://schemas.openxmlformats.org/officeDocument/2006/relationships" xmlns:p="http://schemas.openxmlformats.org/presentationml/2006/main">
  <p:tag name="TIMING" val="|12.2|4.5"/>
</p:tagLst>
</file>

<file path=ppt/tags/tag49.xml><?xml version="1.0" encoding="utf-8"?>
<p:tagLst xmlns:a="http://schemas.openxmlformats.org/drawingml/2006/main" xmlns:r="http://schemas.openxmlformats.org/officeDocument/2006/relationships" xmlns:p="http://schemas.openxmlformats.org/presentationml/2006/main">
  <p:tag name="TIMING" val="|16.4"/>
</p:tagLst>
</file>

<file path=ppt/tags/tag5.xml><?xml version="1.0" encoding="utf-8"?>
<p:tagLst xmlns:a="http://schemas.openxmlformats.org/drawingml/2006/main" xmlns:r="http://schemas.openxmlformats.org/officeDocument/2006/relationships" xmlns:p="http://schemas.openxmlformats.org/presentationml/2006/main">
  <p:tag name="TIMING" val="|5.9|10.7|16.2|23.4|23.3|25.2"/>
</p:tagLst>
</file>

<file path=ppt/tags/tag50.xml><?xml version="1.0" encoding="utf-8"?>
<p:tagLst xmlns:a="http://schemas.openxmlformats.org/drawingml/2006/main" xmlns:r="http://schemas.openxmlformats.org/officeDocument/2006/relationships" xmlns:p="http://schemas.openxmlformats.org/presentationml/2006/main">
  <p:tag name="TIMING" val="|10.6|17.1"/>
</p:tagLst>
</file>

<file path=ppt/tags/tag51.xml><?xml version="1.0" encoding="utf-8"?>
<p:tagLst xmlns:a="http://schemas.openxmlformats.org/drawingml/2006/main" xmlns:r="http://schemas.openxmlformats.org/officeDocument/2006/relationships" xmlns:p="http://schemas.openxmlformats.org/presentationml/2006/main">
  <p:tag name="TIMING" val="|10.6"/>
</p:tagLst>
</file>

<file path=ppt/tags/tag52.xml><?xml version="1.0" encoding="utf-8"?>
<p:tagLst xmlns:a="http://schemas.openxmlformats.org/drawingml/2006/main" xmlns:r="http://schemas.openxmlformats.org/officeDocument/2006/relationships" xmlns:p="http://schemas.openxmlformats.org/presentationml/2006/main">
  <p:tag name="TIMING" val="|5.4|9.5"/>
</p:tagLst>
</file>

<file path=ppt/tags/tag53.xml><?xml version="1.0" encoding="utf-8"?>
<p:tagLst xmlns:a="http://schemas.openxmlformats.org/drawingml/2006/main" xmlns:r="http://schemas.openxmlformats.org/officeDocument/2006/relationships" xmlns:p="http://schemas.openxmlformats.org/presentationml/2006/main">
  <p:tag name="TIMING" val="|13|3.6"/>
</p:tagLst>
</file>

<file path=ppt/tags/tag54.xml><?xml version="1.0" encoding="utf-8"?>
<p:tagLst xmlns:a="http://schemas.openxmlformats.org/drawingml/2006/main" xmlns:r="http://schemas.openxmlformats.org/officeDocument/2006/relationships" xmlns:p="http://schemas.openxmlformats.org/presentationml/2006/main">
  <p:tag name="TIMING" val="|22.5"/>
</p:tagLst>
</file>

<file path=ppt/tags/tag55.xml><?xml version="1.0" encoding="utf-8"?>
<p:tagLst xmlns:a="http://schemas.openxmlformats.org/drawingml/2006/main" xmlns:r="http://schemas.openxmlformats.org/officeDocument/2006/relationships" xmlns:p="http://schemas.openxmlformats.org/presentationml/2006/main">
  <p:tag name="TIMING" val="|20.9|2.9"/>
</p:tagLst>
</file>

<file path=ppt/tags/tag56.xml><?xml version="1.0" encoding="utf-8"?>
<p:tagLst xmlns:a="http://schemas.openxmlformats.org/drawingml/2006/main" xmlns:r="http://schemas.openxmlformats.org/officeDocument/2006/relationships" xmlns:p="http://schemas.openxmlformats.org/presentationml/2006/main">
  <p:tag name="TIMING" val="|14.3"/>
</p:tagLst>
</file>

<file path=ppt/tags/tag57.xml><?xml version="1.0" encoding="utf-8"?>
<p:tagLst xmlns:a="http://schemas.openxmlformats.org/drawingml/2006/main" xmlns:r="http://schemas.openxmlformats.org/officeDocument/2006/relationships" xmlns:p="http://schemas.openxmlformats.org/presentationml/2006/main">
  <p:tag name="TIMING" val="|8.4|10.2"/>
</p:tagLst>
</file>

<file path=ppt/tags/tag58.xml><?xml version="1.0" encoding="utf-8"?>
<p:tagLst xmlns:a="http://schemas.openxmlformats.org/drawingml/2006/main" xmlns:r="http://schemas.openxmlformats.org/officeDocument/2006/relationships" xmlns:p="http://schemas.openxmlformats.org/presentationml/2006/main">
  <p:tag name="TIMING" val="|4.6|10.4"/>
</p:tagLst>
</file>

<file path=ppt/tags/tag59.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8.4|6.2"/>
</p:tagLst>
</file>

<file path=ppt/tags/tag60.xml><?xml version="1.0" encoding="utf-8"?>
<p:tagLst xmlns:a="http://schemas.openxmlformats.org/drawingml/2006/main" xmlns:r="http://schemas.openxmlformats.org/officeDocument/2006/relationships" xmlns:p="http://schemas.openxmlformats.org/presentationml/2006/main">
  <p:tag name="TIMING" val="|6"/>
</p:tagLst>
</file>

<file path=ppt/tags/tag61.xml><?xml version="1.0" encoding="utf-8"?>
<p:tagLst xmlns:a="http://schemas.openxmlformats.org/drawingml/2006/main" xmlns:r="http://schemas.openxmlformats.org/officeDocument/2006/relationships" xmlns:p="http://schemas.openxmlformats.org/presentationml/2006/main">
  <p:tag name="TIMING" val="|5.9|10.7|16.2|23.4|23.3|25.2"/>
</p:tagLst>
</file>

<file path=ppt/tags/tag62.xml><?xml version="1.0" encoding="utf-8"?>
<p:tagLst xmlns:a="http://schemas.openxmlformats.org/drawingml/2006/main" xmlns:r="http://schemas.openxmlformats.org/officeDocument/2006/relationships" xmlns:p="http://schemas.openxmlformats.org/presentationml/2006/main">
  <p:tag name="TIMING" val="|3.2"/>
</p:tagLst>
</file>

<file path=ppt/tags/tag63.xml><?xml version="1.0" encoding="utf-8"?>
<p:tagLst xmlns:a="http://schemas.openxmlformats.org/drawingml/2006/main" xmlns:r="http://schemas.openxmlformats.org/officeDocument/2006/relationships" xmlns:p="http://schemas.openxmlformats.org/presentationml/2006/main">
  <p:tag name="TIMING" val="|4.5|7.5"/>
</p:tagLst>
</file>

<file path=ppt/tags/tag64.xml><?xml version="1.0" encoding="utf-8"?>
<p:tagLst xmlns:a="http://schemas.openxmlformats.org/drawingml/2006/main" xmlns:r="http://schemas.openxmlformats.org/officeDocument/2006/relationships" xmlns:p="http://schemas.openxmlformats.org/presentationml/2006/main">
  <p:tag name="TIMING" val="|5.3|1.8|7.6|1.7|7.6|2.7"/>
</p:tagLst>
</file>

<file path=ppt/tags/tag65.xml><?xml version="1.0" encoding="utf-8"?>
<p:tagLst xmlns:a="http://schemas.openxmlformats.org/drawingml/2006/main" xmlns:r="http://schemas.openxmlformats.org/officeDocument/2006/relationships" xmlns:p="http://schemas.openxmlformats.org/presentationml/2006/main">
  <p:tag name="TIMING" val="|14.1|1.3|0.9|1.5|1.1|1|1.7"/>
</p:tagLst>
</file>

<file path=ppt/tags/tag66.xml><?xml version="1.0" encoding="utf-8"?>
<p:tagLst xmlns:a="http://schemas.openxmlformats.org/drawingml/2006/main" xmlns:r="http://schemas.openxmlformats.org/officeDocument/2006/relationships" xmlns:p="http://schemas.openxmlformats.org/presentationml/2006/main">
  <p:tag name="TIMING" val="|11.3|9.7"/>
</p:tagLst>
</file>

<file path=ppt/tags/tag67.xml><?xml version="1.0" encoding="utf-8"?>
<p:tagLst xmlns:a="http://schemas.openxmlformats.org/drawingml/2006/main" xmlns:r="http://schemas.openxmlformats.org/officeDocument/2006/relationships" xmlns:p="http://schemas.openxmlformats.org/presentationml/2006/main">
  <p:tag name="TIMING" val="|7.2|16.5|17.7"/>
</p:tagLst>
</file>

<file path=ppt/tags/tag68.xml><?xml version="1.0" encoding="utf-8"?>
<p:tagLst xmlns:a="http://schemas.openxmlformats.org/drawingml/2006/main" xmlns:r="http://schemas.openxmlformats.org/officeDocument/2006/relationships" xmlns:p="http://schemas.openxmlformats.org/presentationml/2006/main">
  <p:tag name="TIMING" val="|13"/>
</p:tagLst>
</file>

<file path=ppt/tags/tag69.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2.6|1.3|8.6"/>
</p:tagLst>
</file>

<file path=ppt/tags/tag70.xml><?xml version="1.0" encoding="utf-8"?>
<p:tagLst xmlns:a="http://schemas.openxmlformats.org/drawingml/2006/main" xmlns:r="http://schemas.openxmlformats.org/officeDocument/2006/relationships" xmlns:p="http://schemas.openxmlformats.org/presentationml/2006/main">
  <p:tag name="TIMING" val="|14.4|6.1|6.5"/>
</p:tagLst>
</file>

<file path=ppt/tags/tag71.xml><?xml version="1.0" encoding="utf-8"?>
<p:tagLst xmlns:a="http://schemas.openxmlformats.org/drawingml/2006/main" xmlns:r="http://schemas.openxmlformats.org/officeDocument/2006/relationships" xmlns:p="http://schemas.openxmlformats.org/presentationml/2006/main">
  <p:tag name="TIMING" val="|6.8"/>
</p:tagLst>
</file>

<file path=ppt/tags/tag72.xml><?xml version="1.0" encoding="utf-8"?>
<p:tagLst xmlns:a="http://schemas.openxmlformats.org/drawingml/2006/main" xmlns:r="http://schemas.openxmlformats.org/officeDocument/2006/relationships" xmlns:p="http://schemas.openxmlformats.org/presentationml/2006/main">
  <p:tag name="TIMING" val="|2.9|11.4"/>
</p:tagLst>
</file>

<file path=ppt/tags/tag73.xml><?xml version="1.0" encoding="utf-8"?>
<p:tagLst xmlns:a="http://schemas.openxmlformats.org/drawingml/2006/main" xmlns:r="http://schemas.openxmlformats.org/officeDocument/2006/relationships" xmlns:p="http://schemas.openxmlformats.org/presentationml/2006/main">
  <p:tag name="TIMING" val="|2.9"/>
</p:tagLst>
</file>

<file path=ppt/tags/tag74.xml><?xml version="1.0" encoding="utf-8"?>
<p:tagLst xmlns:a="http://schemas.openxmlformats.org/drawingml/2006/main" xmlns:r="http://schemas.openxmlformats.org/officeDocument/2006/relationships" xmlns:p="http://schemas.openxmlformats.org/presentationml/2006/main">
  <p:tag name="TIMING" val="|29.7"/>
</p:tagLst>
</file>

<file path=ppt/tags/tag75.xml><?xml version="1.0" encoding="utf-8"?>
<p:tagLst xmlns:a="http://schemas.openxmlformats.org/drawingml/2006/main" xmlns:r="http://schemas.openxmlformats.org/officeDocument/2006/relationships" xmlns:p="http://schemas.openxmlformats.org/presentationml/2006/main">
  <p:tag name="TIMING" val="|2.5|3.5"/>
</p:tagLst>
</file>

<file path=ppt/tags/tag76.xml><?xml version="1.0" encoding="utf-8"?>
<p:tagLst xmlns:a="http://schemas.openxmlformats.org/drawingml/2006/main" xmlns:r="http://schemas.openxmlformats.org/officeDocument/2006/relationships" xmlns:p="http://schemas.openxmlformats.org/presentationml/2006/main">
  <p:tag name="TIMING" val="|6.9"/>
</p:tagLst>
</file>

<file path=ppt/tags/tag77.xml><?xml version="1.0" encoding="utf-8"?>
<p:tagLst xmlns:a="http://schemas.openxmlformats.org/drawingml/2006/main" xmlns:r="http://schemas.openxmlformats.org/officeDocument/2006/relationships" xmlns:p="http://schemas.openxmlformats.org/presentationml/2006/main">
  <p:tag name="TIMING" val="|3.5|10.8|9.8"/>
</p:tagLst>
</file>

<file path=ppt/tags/tag78.xml><?xml version="1.0" encoding="utf-8"?>
<p:tagLst xmlns:a="http://schemas.openxmlformats.org/drawingml/2006/main" xmlns:r="http://schemas.openxmlformats.org/officeDocument/2006/relationships" xmlns:p="http://schemas.openxmlformats.org/presentationml/2006/main">
  <p:tag name="TIMING" val="|13.7"/>
</p:tagLst>
</file>

<file path=ppt/tags/tag79.xml><?xml version="1.0" encoding="utf-8"?>
<p:tagLst xmlns:a="http://schemas.openxmlformats.org/drawingml/2006/main" xmlns:r="http://schemas.openxmlformats.org/officeDocument/2006/relationships" xmlns:p="http://schemas.openxmlformats.org/presentationml/2006/main">
  <p:tag name="TIMING" val="|5.6|6|2|6.7|8.5"/>
</p:tagLst>
</file>

<file path=ppt/tags/tag8.xml><?xml version="1.0" encoding="utf-8"?>
<p:tagLst xmlns:a="http://schemas.openxmlformats.org/drawingml/2006/main" xmlns:r="http://schemas.openxmlformats.org/officeDocument/2006/relationships" xmlns:p="http://schemas.openxmlformats.org/presentationml/2006/main">
  <p:tag name="TIMING" val="|22.2"/>
</p:tagLst>
</file>

<file path=ppt/tags/tag80.xml><?xml version="1.0" encoding="utf-8"?>
<p:tagLst xmlns:a="http://schemas.openxmlformats.org/drawingml/2006/main" xmlns:r="http://schemas.openxmlformats.org/officeDocument/2006/relationships" xmlns:p="http://schemas.openxmlformats.org/presentationml/2006/main">
  <p:tag name="TIMING" val="|27.7|4.8"/>
</p:tagLst>
</file>

<file path=ppt/tags/tag81.xml><?xml version="1.0" encoding="utf-8"?>
<p:tagLst xmlns:a="http://schemas.openxmlformats.org/drawingml/2006/main" xmlns:r="http://schemas.openxmlformats.org/officeDocument/2006/relationships" xmlns:p="http://schemas.openxmlformats.org/presentationml/2006/main">
  <p:tag name="TIMING" val="|6|4.2|12.4"/>
</p:tagLst>
</file>

<file path=ppt/tags/tag82.xml><?xml version="1.0" encoding="utf-8"?>
<p:tagLst xmlns:a="http://schemas.openxmlformats.org/drawingml/2006/main" xmlns:r="http://schemas.openxmlformats.org/officeDocument/2006/relationships" xmlns:p="http://schemas.openxmlformats.org/presentationml/2006/main">
  <p:tag name="TIMING" val="|9.8|21.5|28|0.8"/>
</p:tagLst>
</file>

<file path=ppt/tags/tag83.xml><?xml version="1.0" encoding="utf-8"?>
<p:tagLst xmlns:a="http://schemas.openxmlformats.org/drawingml/2006/main" xmlns:r="http://schemas.openxmlformats.org/officeDocument/2006/relationships" xmlns:p="http://schemas.openxmlformats.org/presentationml/2006/main">
  <p:tag name="TIMING" val="|10|13.6|1.9"/>
</p:tagLst>
</file>

<file path=ppt/tags/tag84.xml><?xml version="1.0" encoding="utf-8"?>
<p:tagLst xmlns:a="http://schemas.openxmlformats.org/drawingml/2006/main" xmlns:r="http://schemas.openxmlformats.org/officeDocument/2006/relationships" xmlns:p="http://schemas.openxmlformats.org/presentationml/2006/main">
  <p:tag name="TIMING" val="|14.8"/>
</p:tagLst>
</file>

<file path=ppt/tags/tag85.xml><?xml version="1.0" encoding="utf-8"?>
<p:tagLst xmlns:a="http://schemas.openxmlformats.org/drawingml/2006/main" xmlns:r="http://schemas.openxmlformats.org/officeDocument/2006/relationships" xmlns:p="http://schemas.openxmlformats.org/presentationml/2006/main">
  <p:tag name="TIMING" val="|15.8"/>
</p:tagLst>
</file>

<file path=ppt/tags/tag86.xml><?xml version="1.0" encoding="utf-8"?>
<p:tagLst xmlns:a="http://schemas.openxmlformats.org/drawingml/2006/main" xmlns:r="http://schemas.openxmlformats.org/officeDocument/2006/relationships" xmlns:p="http://schemas.openxmlformats.org/presentationml/2006/main">
  <p:tag name="TIMING" val="|4.9"/>
</p:tagLst>
</file>

<file path=ppt/tags/tag87.xml><?xml version="1.0" encoding="utf-8"?>
<p:tagLst xmlns:a="http://schemas.openxmlformats.org/drawingml/2006/main" xmlns:r="http://schemas.openxmlformats.org/officeDocument/2006/relationships" xmlns:p="http://schemas.openxmlformats.org/presentationml/2006/main">
  <p:tag name="TIMING" val="|2.2|8.3"/>
</p:tagLst>
</file>

<file path=ppt/tags/tag88.xml><?xml version="1.0" encoding="utf-8"?>
<p:tagLst xmlns:a="http://schemas.openxmlformats.org/drawingml/2006/main" xmlns:r="http://schemas.openxmlformats.org/officeDocument/2006/relationships" xmlns:p="http://schemas.openxmlformats.org/presentationml/2006/main">
  <p:tag name="TIMING" val="|1.6|10.7"/>
</p:tagLst>
</file>

<file path=ppt/tags/tag89.xml><?xml version="1.0" encoding="utf-8"?>
<p:tagLst xmlns:a="http://schemas.openxmlformats.org/drawingml/2006/main" xmlns:r="http://schemas.openxmlformats.org/officeDocument/2006/relationships" xmlns:p="http://schemas.openxmlformats.org/presentationml/2006/main">
  <p:tag name="TIMING" val="|7.3"/>
</p:tagLst>
</file>

<file path=ppt/tags/tag9.xml><?xml version="1.0" encoding="utf-8"?>
<p:tagLst xmlns:a="http://schemas.openxmlformats.org/drawingml/2006/main" xmlns:r="http://schemas.openxmlformats.org/officeDocument/2006/relationships" xmlns:p="http://schemas.openxmlformats.org/presentationml/2006/main">
  <p:tag name="TIMING" val="|2.2|6.4|6.5"/>
</p:tagLst>
</file>

<file path=ppt/tags/tag90.xml><?xml version="1.0" encoding="utf-8"?>
<p:tagLst xmlns:a="http://schemas.openxmlformats.org/drawingml/2006/main" xmlns:r="http://schemas.openxmlformats.org/officeDocument/2006/relationships" xmlns:p="http://schemas.openxmlformats.org/presentationml/2006/main">
  <p:tag name="TIMING" val="|5.9|10.7|16.2|23.4|23.3|25.2"/>
</p:tagLst>
</file>

<file path=ppt/tags/tag91.xml><?xml version="1.0" encoding="utf-8"?>
<p:tagLst xmlns:a="http://schemas.openxmlformats.org/drawingml/2006/main" xmlns:r="http://schemas.openxmlformats.org/officeDocument/2006/relationships" xmlns:p="http://schemas.openxmlformats.org/presentationml/2006/main">
  <p:tag name="TIMING" val="|17.3"/>
</p:tagLst>
</file>

<file path=ppt/tags/tag92.xml><?xml version="1.0" encoding="utf-8"?>
<p:tagLst xmlns:a="http://schemas.openxmlformats.org/drawingml/2006/main" xmlns:r="http://schemas.openxmlformats.org/officeDocument/2006/relationships" xmlns:p="http://schemas.openxmlformats.org/presentationml/2006/main">
  <p:tag name="TIMING" val="|30.7|15.8|14.3"/>
</p:tagLst>
</file>

<file path=ppt/tags/tag93.xml><?xml version="1.0" encoding="utf-8"?>
<p:tagLst xmlns:a="http://schemas.openxmlformats.org/drawingml/2006/main" xmlns:r="http://schemas.openxmlformats.org/officeDocument/2006/relationships" xmlns:p="http://schemas.openxmlformats.org/presentationml/2006/main">
  <p:tag name="TIMING" val="|4.5|23.4|8.3|7.9"/>
</p:tagLst>
</file>

<file path=ppt/tags/tag94.xml><?xml version="1.0" encoding="utf-8"?>
<p:tagLst xmlns:a="http://schemas.openxmlformats.org/drawingml/2006/main" xmlns:r="http://schemas.openxmlformats.org/officeDocument/2006/relationships" xmlns:p="http://schemas.openxmlformats.org/presentationml/2006/main">
  <p:tag name="TIMING" val="|9.6|11.7|4"/>
</p:tagLst>
</file>

<file path=ppt/tags/tag95.xml><?xml version="1.0" encoding="utf-8"?>
<p:tagLst xmlns:a="http://schemas.openxmlformats.org/drawingml/2006/main" xmlns:r="http://schemas.openxmlformats.org/officeDocument/2006/relationships" xmlns:p="http://schemas.openxmlformats.org/presentationml/2006/main">
  <p:tag name="TIMING" val="|23.9"/>
</p:tagLst>
</file>

<file path=ppt/tags/tag96.xml><?xml version="1.0" encoding="utf-8"?>
<p:tagLst xmlns:a="http://schemas.openxmlformats.org/drawingml/2006/main" xmlns:r="http://schemas.openxmlformats.org/officeDocument/2006/relationships" xmlns:p="http://schemas.openxmlformats.org/presentationml/2006/main">
  <p:tag name="TIMING" val="|10.2"/>
</p:tagLst>
</file>

<file path=ppt/tags/tag97.xml><?xml version="1.0" encoding="utf-8"?>
<p:tagLst xmlns:a="http://schemas.openxmlformats.org/drawingml/2006/main" xmlns:r="http://schemas.openxmlformats.org/officeDocument/2006/relationships" xmlns:p="http://schemas.openxmlformats.org/presentationml/2006/main">
  <p:tag name="TIMING" val="|21.9|7.8|21.3"/>
</p:tagLst>
</file>

<file path=ppt/tags/tag98.xml><?xml version="1.0" encoding="utf-8"?>
<p:tagLst xmlns:a="http://schemas.openxmlformats.org/drawingml/2006/main" xmlns:r="http://schemas.openxmlformats.org/officeDocument/2006/relationships" xmlns:p="http://schemas.openxmlformats.org/presentationml/2006/main">
  <p:tag name="TIMING" val="|11.1|14.5|14.1|24.6"/>
</p:tagLst>
</file>

<file path=ppt/tags/tag99.xml><?xml version="1.0" encoding="utf-8"?>
<p:tagLst xmlns:a="http://schemas.openxmlformats.org/drawingml/2006/main" xmlns:r="http://schemas.openxmlformats.org/officeDocument/2006/relationships" xmlns:p="http://schemas.openxmlformats.org/presentationml/2006/main">
  <p:tag name="TIMING" val="|14.1|10.6|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eaVert" wrap="square" rtlCol="0">
        <a:spAutoFit/>
      </a:bodyPr>
      <a:lstStyle>
        <a:defPPr>
          <a:defRPr kumimoji="1" sz="5400" b="1" dirty="0" smtClean="0">
            <a:solidFill>
              <a:srgbClr val="00B0F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4308</Words>
  <Application>Microsoft Office PowerPoint</Application>
  <PresentationFormat>画面に合わせる (4:3)</PresentationFormat>
  <Paragraphs>853</Paragraphs>
  <Slides>123</Slides>
  <Notes>111</Notes>
  <HiddenSlides>0</HiddenSlides>
  <MMClips>0</MMClips>
  <ScaleCrop>false</ScaleCrop>
  <HeadingPairs>
    <vt:vector size="8" baseType="variant">
      <vt:variant>
        <vt:lpstr>使用されているフォント</vt:lpstr>
      </vt:variant>
      <vt:variant>
        <vt:i4>14</vt:i4>
      </vt:variant>
      <vt:variant>
        <vt:lpstr>テーマ</vt:lpstr>
      </vt:variant>
      <vt:variant>
        <vt:i4>7</vt:i4>
      </vt:variant>
      <vt:variant>
        <vt:lpstr>スライド タイトル</vt:lpstr>
      </vt:variant>
      <vt:variant>
        <vt:i4>123</vt:i4>
      </vt:variant>
      <vt:variant>
        <vt:lpstr>目的別スライド ショー</vt:lpstr>
      </vt:variant>
      <vt:variant>
        <vt:i4>1</vt:i4>
      </vt:variant>
    </vt:vector>
  </HeadingPairs>
  <TitlesOfParts>
    <vt:vector size="145" baseType="lpstr">
      <vt:lpstr>AR P丸ゴシック体M</vt:lpstr>
      <vt:lpstr>ＤＦ平成明朝体W3</vt:lpstr>
      <vt:lpstr>HGP行書体</vt:lpstr>
      <vt:lpstr>ＭＳ Ｐゴシック</vt:lpstr>
      <vt:lpstr>ＭＳ ゴシック</vt:lpstr>
      <vt:lpstr>新細明體</vt:lpstr>
      <vt:lpstr>游ゴシック</vt:lpstr>
      <vt:lpstr>游ゴシック Light</vt:lpstr>
      <vt:lpstr>游明朝</vt:lpstr>
      <vt:lpstr>Arial</vt:lpstr>
      <vt:lpstr>Calibri</vt:lpstr>
      <vt:lpstr>Calibri Light</vt:lpstr>
      <vt:lpstr>Times New Roman</vt:lpstr>
      <vt:lpstr>Wingdings</vt:lpstr>
      <vt:lpstr>Office テーマ</vt:lpstr>
      <vt:lpstr>Office ​​テーマ</vt:lpstr>
      <vt:lpstr>1_Office ​​テーマ</vt:lpstr>
      <vt:lpstr>2_Office ​​テーマ</vt:lpstr>
      <vt:lpstr>3_Office ​​テーマ</vt:lpstr>
      <vt:lpstr>1_Office テーマ</vt:lpstr>
      <vt:lpstr>2_Office テーマ</vt:lpstr>
      <vt:lpstr>めて学ぶ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2023-12-11T02:04:26Z</dcterms:created>
  <dcterms:modified xsi:type="dcterms:W3CDTF">2023-12-11T03:02:38Z</dcterms:modified>
</cp:coreProperties>
</file>